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F71AE-FACE-4DB9-B871-AC14F33069FF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018F3-F7D3-4D26-8124-82D90CDA0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31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018F3-F7D3-4D26-8124-82D90CDA057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29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A44CA-6E18-1A87-D3DC-1D4C360BE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238830-174D-CA25-AAD8-4B4770C6B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196030-4D79-10F9-3817-2BB92D85B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34232-F05B-9A3C-8454-01E597632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018F3-F7D3-4D26-8124-82D90CDA057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242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018F3-F7D3-4D26-8124-82D90CDA057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40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2.7.4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018F3-F7D3-4D26-8124-82D90CDA057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521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2.7.4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018F3-F7D3-4D26-8124-82D90CDA057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334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-32</a:t>
            </a:r>
          </a:p>
          <a:p>
            <a:r>
              <a:rPr lang="en-US" altLang="zh-CN" dirty="0"/>
              <a:t>-2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018F3-F7D3-4D26-8124-82D90CDA057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76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2.8.6 show import scanner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018F3-F7D3-4D26-8124-82D90CDA057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714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018F3-F7D3-4D26-8124-82D90CDA057F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19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91B7-B6D4-FA94-29D6-26242F196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ABFC1-F7F9-760A-DE30-E5AD287D5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670CF-A4AD-8D93-3D6D-56062299A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E7CC-E1EA-4EDB-A11B-9EBE68CA3B7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8926D-1477-B65B-72FB-39A54110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86327-C60F-06AC-0132-5DFB319E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928-B95B-4E78-BB9C-8623FABCE9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79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C9FB-D3C8-C867-8048-5CC64C26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1C29F-07DE-4ED8-0E6F-556C72A26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58051-51DE-1F71-3726-29D3F6CC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E7CC-E1EA-4EDB-A11B-9EBE68CA3B7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00120-1C52-853D-0480-419A561F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52FDC-2AAD-C46A-5B9F-27C14D85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928-B95B-4E78-BB9C-8623FABCE9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23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3C80F5-7B70-9777-1163-850477DB1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84B1E-2C8F-D224-F9AA-5CBE492F0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C8154-194F-87C9-1FDB-ECC4011E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E7CC-E1EA-4EDB-A11B-9EBE68CA3B7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FB8D8-0C01-4A3E-E986-A9ED60B0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797DA-FF3E-4828-C2D5-2E86A517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928-B95B-4E78-BB9C-8623FABCE9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47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3454-65DA-9CED-D73D-17E57990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926B4-CD0B-248C-BA6B-CD3ADD7A5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1B92A-DF2E-8F1B-B25E-C56EF23F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E7CC-E1EA-4EDB-A11B-9EBE68CA3B7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F6A3D-36CD-5F96-FA69-99675E5B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11DCD-F4C1-1E8B-9326-B97527FF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928-B95B-4E78-BB9C-8623FABCE9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45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AB638-26D8-D905-79C2-254BB2839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2893F-FFD4-5F2B-2335-DA9F8F5E6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4D82F-1770-6FAE-F691-2F2A666D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E7CC-E1EA-4EDB-A11B-9EBE68CA3B7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86CBE-6A70-DA1D-6853-D76D7C26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6F826-C9C5-BBC7-B30E-2289C211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928-B95B-4E78-BB9C-8623FABCE9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45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64EC-C7D9-5966-4B35-5F4AC0E51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8D25D-B265-BFF8-25F7-83BA3E1AD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420DF-5428-E381-46E5-B9EF4DF43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EFA2D-0FBB-A8F7-3CAE-D547C432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E7CC-E1EA-4EDB-A11B-9EBE68CA3B7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07F09-DE95-8753-8FB2-B2E8A9A9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7D9E4-5649-CAD5-5A90-74F82D3A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928-B95B-4E78-BB9C-8623FABCE9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71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7B73-0673-E231-841D-ACFA690D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70B6A-9D50-ACCB-8E58-DBAD35D03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BB5D7-C644-523F-CAA9-04268F954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9AC4B-B483-A19D-F862-A07D05858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BC0552-6786-4DA8-9493-B63B89AF4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F427-E765-4F31-C876-6A7A36C50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E7CC-E1EA-4EDB-A11B-9EBE68CA3B7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67DDA0-A588-D491-85F5-D572A0EE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4C8A11-321E-A120-935E-195A86C4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928-B95B-4E78-BB9C-8623FABCE9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78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300C-62ED-9CBB-8CC9-BBFBAC054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74353-EE99-2027-A22E-32202DBF5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E7CC-E1EA-4EDB-A11B-9EBE68CA3B7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6E541-3E28-F082-52A7-0F7B9BE7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387A2-A7DA-1F82-1864-EE664B33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928-B95B-4E78-BB9C-8623FABCE9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44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87978A-66C2-68BE-33A2-85E121135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E7CC-E1EA-4EDB-A11B-9EBE68CA3B7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B16A6C-E2D7-D0F2-283E-E7B383E9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74429-FE97-7394-0680-56684F52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928-B95B-4E78-BB9C-8623FABCE9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69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CE21-F67F-DD3C-4C71-131EFE476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4B935-B52D-15D7-5A21-7C44A39E1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8860E-7456-FC08-2626-F9618A2D4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B8AA7-C58D-C728-FFA8-7EC4C445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E7CC-E1EA-4EDB-A11B-9EBE68CA3B7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C66F4-E7AB-5097-4F50-7E4E9E83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739EB-93E1-005D-8CE5-3FFA1972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928-B95B-4E78-BB9C-8623FABCE9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23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2A08D-7E9D-366C-44A5-F517F8E2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DD85D-2036-A3C3-83FB-5C522C5E2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E35DB-DA64-1DB8-25A4-019A765FC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9B455-FF14-B7F0-32E4-6242B2D35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E7CC-E1EA-4EDB-A11B-9EBE68CA3B7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B56D6-0BC1-DB3C-F09A-018BA19E0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C7382-3B35-B5B1-C143-BE37E5AF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928-B95B-4E78-BB9C-8623FABCE9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34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014764-92F1-33C6-350E-7BEFD61A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0947C-CBD9-4A51-AD5B-CC81F208F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C894C-B298-9FDD-F440-47CA3DCBE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22E7CC-E1EA-4EDB-A11B-9EBE68CA3B7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8BD1B-2D96-4AE4-0BFA-8A47B4CA1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E1FA4-3A0F-738C-8806-0B5E51305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EB3928-B95B-4E78-BB9C-8623FABCE9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84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06F0-5639-F839-048C-FBC845B142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083AC-BC69-7BC1-B61D-D60AEFDC2E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29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4DF2-77A5-C64E-EEE6-6F5C79CA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2.4 Calling a void method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0FD27-6338-EC47-C01B-E0C4B1CFD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class consists of:</a:t>
            </a:r>
          </a:p>
          <a:p>
            <a:pPr lvl="1"/>
            <a:r>
              <a:rPr lang="en-US" altLang="zh-CN" dirty="0"/>
              <a:t>State (Instance Variables)</a:t>
            </a:r>
          </a:p>
          <a:p>
            <a:pPr lvl="1"/>
            <a:r>
              <a:rPr lang="en-US" altLang="zh-CN" dirty="0"/>
              <a:t>Constructor (Initialize state value)</a:t>
            </a:r>
          </a:p>
          <a:p>
            <a:pPr lvl="1"/>
            <a:r>
              <a:rPr lang="en-US" altLang="zh-CN" dirty="0"/>
              <a:t>Behavior (methods)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D1128A-2128-63F8-C23A-287CB9994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31012"/>
            <a:ext cx="5763811" cy="44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8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AB09-7CB0-D553-4E35-109836D9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write a method</a:t>
            </a:r>
            <a:endParaRPr lang="zh-CN" alt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E4A17A-7132-523E-899F-44CECE6F2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896" y="2556010"/>
            <a:ext cx="884340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13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B3C6D-9E4C-A5C9-C694-97AA9538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call a method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DEF62-CE7A-5D83-5160-49190CC87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Call methods using </a:t>
            </a:r>
            <a:r>
              <a:rPr lang="en-US" altLang="zh-CN" dirty="0" err="1"/>
              <a:t>objectName.methodName</a:t>
            </a:r>
            <a:r>
              <a:rPr lang="en-US" altLang="zh-CN" dirty="0"/>
              <a:t>()</a:t>
            </a:r>
          </a:p>
          <a:p>
            <a:r>
              <a:rPr lang="en-US" altLang="zh-CN" dirty="0"/>
              <a:t>Ex: Rectangle r1 = new Rectangle(10, 2);</a:t>
            </a:r>
          </a:p>
          <a:p>
            <a:pPr marL="0" indent="0">
              <a:buNone/>
            </a:pPr>
            <a:r>
              <a:rPr lang="en-US" altLang="zh-CN" dirty="0"/>
              <a:t>        r1.printArea();	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6123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5F614-12A2-DB26-7171-848947EE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2.5 Calling a void method with parameter</a:t>
            </a:r>
            <a:endParaRPr lang="zh-CN" altLang="en-US" dirty="0"/>
          </a:p>
        </p:txBody>
      </p:sp>
      <p:pic>
        <p:nvPicPr>
          <p:cNvPr id="6" name="Content Placeholder 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DB8F0CAD-8AD7-6E43-7DB7-75F16E3EA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98" y="3178968"/>
            <a:ext cx="9634003" cy="1325563"/>
          </a:xfr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B422032-A854-A577-BA68-203140F75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96" y="2330768"/>
            <a:ext cx="884340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05501-1841-5E28-9D16-9C35C012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You can also overload method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3A08B-12B7-B46D-80A9-23F42028C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You could have multiple methods with the same name but different parameters, just like constructors</a:t>
            </a:r>
            <a:endParaRPr lang="zh-CN" altLang="en-US" dirty="0"/>
          </a:p>
        </p:txBody>
      </p:sp>
      <p:pic>
        <p:nvPicPr>
          <p:cNvPr id="5" name="Picture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01D374A3-7057-F80D-78F3-F4D8ECB77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00" y="3159760"/>
            <a:ext cx="9719169" cy="33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58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BD91-6751-BCB7-DC1B-D847FB0A2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2.6 Calling a non-void method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A9C96-BCB6-DA74-E488-F22099549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Non-void method are method that </a:t>
            </a:r>
            <a:r>
              <a:rPr lang="en-US" altLang="zh-CN" b="1" dirty="0"/>
              <a:t>return </a:t>
            </a:r>
            <a:r>
              <a:rPr lang="en-US" altLang="zh-CN" dirty="0"/>
              <a:t>something, often the answer from the computation carried inside the method</a:t>
            </a:r>
          </a:p>
          <a:p>
            <a:r>
              <a:rPr lang="en-US" altLang="zh-CN" dirty="0"/>
              <a:t>A void method is like a </a:t>
            </a:r>
            <a:r>
              <a:rPr lang="en-US" altLang="zh-CN" b="1" dirty="0"/>
              <a:t>command</a:t>
            </a:r>
            <a:r>
              <a:rPr lang="en-US" altLang="zh-CN" dirty="0"/>
              <a:t>, it executes, but then do not give an answer back</a:t>
            </a:r>
          </a:p>
          <a:p>
            <a:r>
              <a:rPr lang="en-US" altLang="zh-CN" dirty="0"/>
              <a:t>A non-void method is like asking a </a:t>
            </a:r>
            <a:r>
              <a:rPr lang="en-US" altLang="zh-CN" b="1" dirty="0"/>
              <a:t>question</a:t>
            </a:r>
            <a:r>
              <a:rPr lang="en-US" altLang="zh-CN" dirty="0"/>
              <a:t>, it executes, and then give an answer back</a:t>
            </a:r>
            <a:endParaRPr lang="zh-CN" altLang="en-US" b="1" dirty="0"/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699DFF1D-23EC-FC59-3B87-4773AB1A1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47" y="4430931"/>
            <a:ext cx="3429297" cy="2263336"/>
          </a:xfrm>
          <a:prstGeom prst="rect">
            <a:avLst/>
          </a:prstGeom>
        </p:spPr>
      </p:pic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0C463AFF-C51F-4AB2-459F-67222C46D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04" y="4495706"/>
            <a:ext cx="3414056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3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56251-4137-4E57-5BB3-6CEBFF5D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is non-void method useful?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10559-E57A-65A2-2B3A-4A96B5C99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It </a:t>
            </a:r>
            <a:r>
              <a:rPr lang="en-US" altLang="zh-CN" b="1" dirty="0"/>
              <a:t>keeps the result </a:t>
            </a:r>
            <a:r>
              <a:rPr lang="en-US" altLang="zh-CN" dirty="0"/>
              <a:t>from the method call, and you can create a new variable to store it. </a:t>
            </a:r>
          </a:p>
          <a:p>
            <a:pPr lvl="1"/>
            <a:r>
              <a:rPr lang="en-US" altLang="zh-CN" dirty="0"/>
              <a:t>Ex. Rectangle r1 = new Rectangle(4, 8);</a:t>
            </a:r>
          </a:p>
          <a:p>
            <a:pPr marL="914400" lvl="2" indent="0">
              <a:buNone/>
            </a:pPr>
            <a:r>
              <a:rPr lang="en-US" altLang="zh-CN" sz="2400" dirty="0"/>
              <a:t>   int area = r1.getArea();</a:t>
            </a:r>
          </a:p>
        </p:txBody>
      </p:sp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A0B955B0-E37A-D891-7C5E-53D5D6E0D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578" y="3718560"/>
            <a:ext cx="4311394" cy="269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A8FA0-27E4-215F-D51E-8DD74E91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happens if you do not use non-void method?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87D18-F351-F11A-BE39-1BDC36329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You only get to </a:t>
            </a:r>
            <a:r>
              <a:rPr lang="en-US" altLang="zh-CN" b="1" dirty="0"/>
              <a:t>see</a:t>
            </a:r>
            <a:r>
              <a:rPr lang="en-US" altLang="zh-CN" dirty="0"/>
              <a:t> the result, but you can </a:t>
            </a:r>
            <a:r>
              <a:rPr lang="en-US" altLang="zh-CN" b="1" dirty="0"/>
              <a:t>never use </a:t>
            </a:r>
            <a:r>
              <a:rPr lang="en-US" altLang="zh-CN" dirty="0"/>
              <a:t>it elsewhere</a:t>
            </a:r>
          </a:p>
          <a:p>
            <a:pPr lvl="1"/>
            <a:r>
              <a:rPr lang="en-US" altLang="zh-CN" dirty="0"/>
              <a:t>Ex. Rectangle r1 = new Rectangle(4, 8);</a:t>
            </a:r>
          </a:p>
          <a:p>
            <a:pPr marL="914400" lvl="2" indent="0">
              <a:buNone/>
            </a:pPr>
            <a:r>
              <a:rPr lang="en-US" altLang="zh-CN" sz="2400" dirty="0"/>
              <a:t>   r1.printArea();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6ADA6F0C-88BF-EB23-739A-002FF9C09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87" y="3764624"/>
            <a:ext cx="4133713" cy="272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01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E4808-CC37-9A5E-3E3A-57726C37B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 things to remember when declaring non-void method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914D0-1CD1-1C5E-7E27-D664214EC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 Must </a:t>
            </a:r>
            <a:r>
              <a:rPr lang="en-US" altLang="zh-CN" b="1" dirty="0"/>
              <a:t>return</a:t>
            </a:r>
          </a:p>
          <a:p>
            <a:r>
              <a:rPr lang="en-US" altLang="zh-CN" dirty="0"/>
              <a:t>2. Return </a:t>
            </a:r>
            <a:r>
              <a:rPr lang="en-US" altLang="zh-CN" b="1" dirty="0"/>
              <a:t>type must match</a:t>
            </a:r>
            <a:endParaRPr lang="zh-CN" altLang="en-US" b="1" dirty="0"/>
          </a:p>
        </p:txBody>
      </p:sp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486F85D8-E184-CC94-9D57-165102F39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243" y="1825625"/>
            <a:ext cx="4311394" cy="269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22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E79A-5CA0-3F9A-7541-70F007DE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2.7 String Object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B0355-EABC-CB17-F3B5-4A69B59A8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Revisiting String variable definition: String</a:t>
            </a:r>
            <a:r>
              <a:rPr lang="zh-CN" altLang="en-US" dirty="0"/>
              <a:t> </a:t>
            </a:r>
            <a:r>
              <a:rPr lang="en-US" altLang="zh-CN" dirty="0"/>
              <a:t>s1=“Monday”</a:t>
            </a:r>
          </a:p>
          <a:p>
            <a:r>
              <a:rPr lang="en-US" altLang="zh-CN" dirty="0"/>
              <a:t>You can also write as: String s1=new String(“Monday”)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8703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65EAE-88FE-0A70-989B-51E07107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Unit 2 Overview	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07F64-D105-9379-8081-AB5A47C25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Object-Oriented Programming </a:t>
            </a:r>
            <a:r>
              <a:rPr lang="en-US" altLang="zh-CN" dirty="0"/>
              <a:t>(OOP): A core feature of Java, which you can created digital blueprint called </a:t>
            </a:r>
            <a:r>
              <a:rPr lang="en-US" altLang="zh-CN" b="1" dirty="0"/>
              <a:t>classes</a:t>
            </a:r>
            <a:r>
              <a:rPr lang="en-US" altLang="zh-CN" dirty="0"/>
              <a:t> for various things, such as cars, bank account etc. An </a:t>
            </a:r>
            <a:r>
              <a:rPr lang="en-US" altLang="zh-CN" b="1" dirty="0"/>
              <a:t>object</a:t>
            </a:r>
            <a:r>
              <a:rPr lang="en-US" altLang="zh-CN" dirty="0"/>
              <a:t> is an instance of a class.</a:t>
            </a:r>
          </a:p>
          <a:p>
            <a:r>
              <a:rPr lang="en-US" altLang="zh-CN" b="1" dirty="0"/>
              <a:t>Classes: </a:t>
            </a:r>
            <a:r>
              <a:rPr lang="en-US" altLang="zh-CN" dirty="0"/>
              <a:t>A template or blueprint </a:t>
            </a:r>
          </a:p>
          <a:p>
            <a:r>
              <a:rPr lang="en-US" altLang="zh-CN" b="1" dirty="0"/>
              <a:t>Objects: </a:t>
            </a:r>
            <a:r>
              <a:rPr lang="en-US" altLang="zh-CN" dirty="0"/>
              <a:t>Instances of a class</a:t>
            </a:r>
            <a:endParaRPr lang="zh-CN" altLang="en-US" dirty="0"/>
          </a:p>
        </p:txBody>
      </p:sp>
      <p:pic>
        <p:nvPicPr>
          <p:cNvPr id="5" name="Picture 4" descr="A diagram of a car&#10;&#10;AI-generated content may be incorrect.">
            <a:extLst>
              <a:ext uri="{FF2B5EF4-FFF2-40B4-BE49-F238E27FC236}">
                <a16:creationId xmlns:a16="http://schemas.microsoft.com/office/drawing/2014/main" id="{1969D12F-98CD-0DC2-129C-A7B0EED71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95" y="3545840"/>
            <a:ext cx="5221045" cy="29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39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632D0-0AE1-0AA4-33EE-2382B6EB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String Immutability 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956C7-B121-6CC3-D8AF-264BB7C44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Immutable means “cannot be changed”</a:t>
            </a:r>
          </a:p>
          <a:p>
            <a:r>
              <a:rPr lang="en-US" altLang="zh-CN" dirty="0"/>
              <a:t>Strings are immutable, meaning once they are created, they cannot be changed, but only reassigned</a:t>
            </a:r>
          </a:p>
          <a:p>
            <a:r>
              <a:rPr lang="en-US" altLang="zh-CN" dirty="0"/>
              <a:t>Example</a:t>
            </a:r>
          </a:p>
          <a:p>
            <a:pPr lvl="1"/>
            <a:r>
              <a:rPr lang="en-US" altLang="zh-CN" dirty="0"/>
              <a:t>String </a:t>
            </a:r>
            <a:r>
              <a:rPr lang="en-US" altLang="zh-CN" dirty="0" err="1"/>
              <a:t>fName</a:t>
            </a:r>
            <a:r>
              <a:rPr lang="en-US" altLang="zh-CN" dirty="0"/>
              <a:t>=“Siwen”</a:t>
            </a:r>
          </a:p>
          <a:p>
            <a:pPr lvl="1"/>
            <a:r>
              <a:rPr lang="en-US" altLang="zh-CN" dirty="0" err="1"/>
              <a:t>fName</a:t>
            </a:r>
            <a:r>
              <a:rPr lang="en-US" altLang="zh-CN" dirty="0"/>
              <a:t> + “ Wang”</a:t>
            </a:r>
            <a:endParaRPr lang="zh-CN" altLang="en-US" dirty="0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179A54AC-68EC-3662-39D2-9B4E50A5583F}"/>
              </a:ext>
            </a:extLst>
          </p:cNvPr>
          <p:cNvSpPr/>
          <p:nvPr/>
        </p:nvSpPr>
        <p:spPr>
          <a:xfrm>
            <a:off x="1366683" y="3965115"/>
            <a:ext cx="2762865" cy="82590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28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FEFB4-A54E-DECC-BBAD-EDE8B6BB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String Concatenation  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805A2-1CAC-8404-C8B5-0EFB4D1C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964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Simple Case:</a:t>
            </a:r>
          </a:p>
          <a:p>
            <a:pPr lvl="1"/>
            <a:r>
              <a:rPr lang="en-US" altLang="zh-CN" dirty="0"/>
              <a:t>String </a:t>
            </a:r>
            <a:r>
              <a:rPr lang="en-US" altLang="zh-CN" dirty="0" err="1"/>
              <a:t>fName</a:t>
            </a:r>
            <a:r>
              <a:rPr lang="en-US" altLang="zh-CN" dirty="0"/>
              <a:t>=“Siwen ”</a:t>
            </a:r>
          </a:p>
          <a:p>
            <a:pPr lvl="1"/>
            <a:r>
              <a:rPr lang="en-US" altLang="zh-CN" dirty="0"/>
              <a:t>String </a:t>
            </a:r>
            <a:r>
              <a:rPr lang="en-US" altLang="zh-CN" dirty="0" err="1"/>
              <a:t>lName</a:t>
            </a:r>
            <a:r>
              <a:rPr lang="en-US" altLang="zh-CN" dirty="0"/>
              <a:t>=“Wang”</a:t>
            </a:r>
          </a:p>
          <a:p>
            <a:pPr lvl="1"/>
            <a:r>
              <a:rPr lang="en-US" altLang="zh-CN" dirty="0"/>
              <a:t>String </a:t>
            </a:r>
            <a:r>
              <a:rPr lang="en-US" altLang="zh-CN" dirty="0" err="1"/>
              <a:t>fullName</a:t>
            </a:r>
            <a:r>
              <a:rPr lang="en-US" altLang="zh-CN" dirty="0"/>
              <a:t>=</a:t>
            </a:r>
            <a:r>
              <a:rPr lang="en-US" altLang="zh-CN" dirty="0" err="1"/>
              <a:t>fName+lName</a:t>
            </a:r>
            <a:endParaRPr lang="en-US" altLang="zh-CN" dirty="0"/>
          </a:p>
          <a:p>
            <a:r>
              <a:rPr lang="en-US" altLang="zh-CN" dirty="0"/>
              <a:t>Slightly complicated case:</a:t>
            </a:r>
          </a:p>
          <a:p>
            <a:pPr lvl="1"/>
            <a:r>
              <a:rPr lang="en-US" altLang="zh-CN" dirty="0"/>
              <a:t>String </a:t>
            </a:r>
            <a:r>
              <a:rPr lang="en-US" altLang="zh-CN" dirty="0" err="1"/>
              <a:t>fName</a:t>
            </a:r>
            <a:r>
              <a:rPr lang="en-US" altLang="zh-CN" dirty="0"/>
              <a:t>=“Siwen”</a:t>
            </a:r>
          </a:p>
          <a:p>
            <a:pPr lvl="1"/>
            <a:r>
              <a:rPr lang="en-US" altLang="zh-CN" dirty="0"/>
              <a:t>int age=26</a:t>
            </a:r>
          </a:p>
          <a:p>
            <a:pPr lvl="1"/>
            <a:r>
              <a:rPr lang="en-US" altLang="zh-CN" dirty="0" err="1"/>
              <a:t>System.out.println</a:t>
            </a:r>
            <a:r>
              <a:rPr lang="en-US" altLang="zh-CN" dirty="0"/>
              <a:t>(</a:t>
            </a:r>
            <a:r>
              <a:rPr lang="en-US" altLang="zh-CN" dirty="0" err="1"/>
              <a:t>fName</a:t>
            </a:r>
            <a:r>
              <a:rPr lang="en-US" altLang="zh-CN" dirty="0"/>
              <a:t>+” is” + age)</a:t>
            </a:r>
          </a:p>
          <a:p>
            <a:r>
              <a:rPr lang="en-US" altLang="zh-CN" dirty="0"/>
              <a:t>Exam Question:</a:t>
            </a:r>
          </a:p>
          <a:p>
            <a:pPr lvl="1"/>
            <a:r>
              <a:rPr lang="en-US" altLang="zh-CN" dirty="0"/>
              <a:t>String </a:t>
            </a:r>
            <a:r>
              <a:rPr lang="en-US" altLang="zh-CN" dirty="0" err="1"/>
              <a:t>fName</a:t>
            </a:r>
            <a:r>
              <a:rPr lang="en-US" altLang="zh-CN" dirty="0"/>
              <a:t>=“Siwen”</a:t>
            </a:r>
          </a:p>
          <a:p>
            <a:pPr lvl="1"/>
            <a:r>
              <a:rPr lang="en-US" altLang="zh-CN" dirty="0"/>
              <a:t>int age =14</a:t>
            </a:r>
          </a:p>
          <a:p>
            <a:pPr lvl="1"/>
            <a:r>
              <a:rPr lang="en-US" altLang="zh-CN" dirty="0"/>
              <a:t>int age2 = 12</a:t>
            </a:r>
          </a:p>
          <a:p>
            <a:pPr lvl="1"/>
            <a:r>
              <a:rPr lang="en-US" altLang="zh-CN" dirty="0" err="1"/>
              <a:t>System.out.println</a:t>
            </a:r>
            <a:r>
              <a:rPr lang="en-US" altLang="zh-CN" dirty="0"/>
              <a:t>(</a:t>
            </a:r>
            <a:r>
              <a:rPr lang="en-US" altLang="zh-CN" dirty="0" err="1"/>
              <a:t>fName</a:t>
            </a:r>
            <a:r>
              <a:rPr lang="en-US" altLang="zh-CN" dirty="0"/>
              <a:t>+” is ” + age + age2)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3565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7D500-6162-1C72-6B02-9F2BE933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 Escape Sequence (\) to type special letters</a:t>
            </a:r>
            <a:endParaRPr lang="zh-CN" altLang="en-US" dirty="0"/>
          </a:p>
        </p:txBody>
      </p:sp>
      <p:pic>
        <p:nvPicPr>
          <p:cNvPr id="5" name="Content Placeholder 4" descr="A blue and white box with black text&#10;&#10;AI-generated content may be incorrect.">
            <a:extLst>
              <a:ext uri="{FF2B5EF4-FFF2-40B4-BE49-F238E27FC236}">
                <a16:creationId xmlns:a16="http://schemas.microsoft.com/office/drawing/2014/main" id="{33227962-50E5-1F2C-074B-02D05995D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8755"/>
            <a:ext cx="10626163" cy="2798045"/>
          </a:xfrm>
        </p:spPr>
      </p:pic>
    </p:spTree>
    <p:extLst>
      <p:ext uri="{BB962C8B-B14F-4D97-AF65-F5344CB8AC3E}">
        <p14:creationId xmlns:p14="http://schemas.microsoft.com/office/powerpoint/2010/main" val="3675616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7255-67BE-CA78-DF6C-21ABF5C1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2.8. String Methods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1C396-144C-CEFA-FCA6-ACB8FA371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Strings are Object, so they also have methods</a:t>
            </a:r>
          </a:p>
          <a:p>
            <a:r>
              <a:rPr lang="en-US" altLang="zh-CN" dirty="0"/>
              <a:t>Introducing Java Quick </a:t>
            </a:r>
            <a:r>
              <a:rPr lang="en-US" altLang="zh-CN"/>
              <a:t>Reference Sheet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5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BBF1-A39E-A1FD-571E-817F78986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String Index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74AFD-54C9-6430-FDFB-1BFF149EE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Strings are sequence of characters</a:t>
            </a:r>
          </a:p>
          <a:p>
            <a:r>
              <a:rPr lang="en-US" altLang="zh-CN" dirty="0"/>
              <a:t>You can use the </a:t>
            </a:r>
            <a:r>
              <a:rPr lang="en-US" altLang="zh-CN" b="1" dirty="0"/>
              <a:t>.</a:t>
            </a:r>
            <a:r>
              <a:rPr lang="en-US" altLang="zh-CN" b="1" dirty="0" err="1"/>
              <a:t>charAt</a:t>
            </a:r>
            <a:r>
              <a:rPr lang="en-US" altLang="zh-CN" b="1" dirty="0"/>
              <a:t>(int index) </a:t>
            </a:r>
            <a:r>
              <a:rPr lang="en-US" altLang="zh-CN" dirty="0"/>
              <a:t>method to extract characters from String, the return type is </a:t>
            </a:r>
            <a:r>
              <a:rPr lang="en-US" altLang="zh-CN" b="1" dirty="0"/>
              <a:t>char </a:t>
            </a:r>
          </a:p>
          <a:p>
            <a:r>
              <a:rPr lang="en-US" altLang="zh-CN" dirty="0"/>
              <a:t>For example:</a:t>
            </a:r>
          </a:p>
          <a:p>
            <a:pPr lvl="1"/>
            <a:r>
              <a:rPr lang="en-US" altLang="zh-CN" dirty="0"/>
              <a:t>String str = “hello”;</a:t>
            </a:r>
          </a:p>
          <a:p>
            <a:pPr lvl="1"/>
            <a:r>
              <a:rPr lang="en-US" altLang="zh-CN" dirty="0"/>
              <a:t>char l=</a:t>
            </a:r>
            <a:r>
              <a:rPr lang="en-US" altLang="zh-CN" dirty="0" err="1"/>
              <a:t>str.charAt</a:t>
            </a:r>
            <a:r>
              <a:rPr lang="en-US" altLang="zh-CN" dirty="0"/>
              <a:t>(1);</a:t>
            </a:r>
          </a:p>
          <a:p>
            <a:pPr lvl="1"/>
            <a:endParaRPr lang="zh-CN" altLang="en-US" dirty="0"/>
          </a:p>
        </p:txBody>
      </p:sp>
      <p:pic>
        <p:nvPicPr>
          <p:cNvPr id="5" name="Picture 4" descr="A screenshot of a white board&#10;&#10;AI-generated content may be incorrect.">
            <a:extLst>
              <a:ext uri="{FF2B5EF4-FFF2-40B4-BE49-F238E27FC236}">
                <a16:creationId xmlns:a16="http://schemas.microsoft.com/office/drawing/2014/main" id="{53B5C7A0-80F0-C83E-75C6-100F912E2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80" y="3675100"/>
            <a:ext cx="6169553" cy="303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6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E699-DC3F-97EA-5DD4-054F6646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Common String Methods to Know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EBA2B-C48A-86F4-14B0-BDBE59542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96485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String s1=“hello”</a:t>
            </a:r>
          </a:p>
          <a:p>
            <a:r>
              <a:rPr lang="en-US" altLang="zh-CN" b="1" dirty="0"/>
              <a:t>s1.length()</a:t>
            </a:r>
            <a:r>
              <a:rPr lang="en-US" altLang="zh-CN" dirty="0"/>
              <a:t> returns the number of character in the string as int </a:t>
            </a:r>
          </a:p>
          <a:p>
            <a:r>
              <a:rPr lang="en-US" altLang="zh-CN" b="1" dirty="0"/>
              <a:t>s1.substring(2,5) </a:t>
            </a:r>
            <a:r>
              <a:rPr lang="en-US" altLang="zh-CN" dirty="0"/>
              <a:t>returns substring from index 2 and ending at 4</a:t>
            </a:r>
          </a:p>
          <a:p>
            <a:r>
              <a:rPr lang="en-US" altLang="zh-CN" b="1" dirty="0"/>
              <a:t>s1.substring(1) </a:t>
            </a:r>
            <a:r>
              <a:rPr lang="en-US" altLang="zh-CN" dirty="0"/>
              <a:t>returns the substring from index 1 to the end</a:t>
            </a:r>
          </a:p>
          <a:p>
            <a:r>
              <a:rPr lang="en-US" altLang="zh-CN" b="1" dirty="0"/>
              <a:t>s1.indexOf(“e”) </a:t>
            </a:r>
            <a:r>
              <a:rPr lang="en-US" altLang="zh-CN" dirty="0"/>
              <a:t>returns the index of the first occurrence of “e”, returns -1 if not found</a:t>
            </a:r>
          </a:p>
          <a:p>
            <a:r>
              <a:rPr lang="en-US" altLang="zh-CN" b="1" dirty="0"/>
              <a:t>s1.equals(“</a:t>
            </a:r>
            <a:r>
              <a:rPr lang="en-US" altLang="zh-CN" b="1" dirty="0" err="1"/>
              <a:t>helo</a:t>
            </a:r>
            <a:r>
              <a:rPr lang="en-US" altLang="zh-CN" b="1" dirty="0"/>
              <a:t>”) </a:t>
            </a:r>
            <a:r>
              <a:rPr lang="en-US" altLang="zh-CN" dirty="0"/>
              <a:t>returns true if s1 is equal to “</a:t>
            </a:r>
            <a:r>
              <a:rPr lang="en-US" altLang="zh-CN" dirty="0" err="1"/>
              <a:t>helo</a:t>
            </a:r>
            <a:r>
              <a:rPr lang="en-US" altLang="zh-CN" dirty="0"/>
              <a:t>”, false otherwise</a:t>
            </a:r>
          </a:p>
          <a:p>
            <a:r>
              <a:rPr lang="en-US" altLang="zh-CN" b="1" dirty="0"/>
              <a:t>s1.compareTo(“</a:t>
            </a:r>
            <a:r>
              <a:rPr lang="en-US" altLang="zh-CN" b="1" dirty="0" err="1"/>
              <a:t>helo</a:t>
            </a:r>
            <a:r>
              <a:rPr lang="en-US" altLang="zh-CN" b="1" dirty="0"/>
              <a:t>”) 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281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66FE-8118-B5D7-8BDB-7604657AD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compareTo</a:t>
            </a:r>
            <a:r>
              <a:rPr lang="en-US" altLang="zh-CN" dirty="0"/>
              <a:t>()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E4BA0-9CA3-E013-8EFE-4773D5CE2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compareTo</a:t>
            </a:r>
            <a:r>
              <a:rPr lang="en-US" altLang="zh-CN" dirty="0"/>
              <a:t>() compares the value of the </a:t>
            </a:r>
            <a:r>
              <a:rPr lang="en-US" altLang="zh-CN" b="1" dirty="0"/>
              <a:t>first character </a:t>
            </a:r>
            <a:r>
              <a:rPr lang="en-US" altLang="zh-CN" dirty="0"/>
              <a:t>that </a:t>
            </a:r>
            <a:r>
              <a:rPr lang="en-US" altLang="zh-CN" b="1" dirty="0"/>
              <a:t>NOT </a:t>
            </a:r>
            <a:r>
              <a:rPr lang="en-US" altLang="zh-CN" dirty="0"/>
              <a:t>equal in both strings. It returns a numeric value based on the comparison</a:t>
            </a:r>
          </a:p>
          <a:p>
            <a:r>
              <a:rPr lang="en-US" altLang="zh-CN" dirty="0"/>
              <a:t>Example: </a:t>
            </a:r>
          </a:p>
          <a:p>
            <a:pPr lvl="1"/>
            <a:r>
              <a:rPr lang="en-US" altLang="zh-CN" dirty="0"/>
              <a:t>int value = “D”.</a:t>
            </a:r>
            <a:r>
              <a:rPr lang="en-US" altLang="zh-CN" dirty="0" err="1"/>
              <a:t>compareTo</a:t>
            </a:r>
            <a:r>
              <a:rPr lang="en-US" altLang="zh-CN" dirty="0"/>
              <a:t>(“d”); </a:t>
            </a:r>
          </a:p>
          <a:p>
            <a:pPr lvl="1"/>
            <a:r>
              <a:rPr lang="en-US" altLang="zh-CN" dirty="0"/>
              <a:t>int res = “Karel”.</a:t>
            </a:r>
            <a:r>
              <a:rPr lang="en-US" altLang="zh-CN" dirty="0" err="1"/>
              <a:t>compareTo</a:t>
            </a:r>
            <a:r>
              <a:rPr lang="en-US" altLang="zh-CN" dirty="0"/>
              <a:t>(“Karen”);</a:t>
            </a:r>
            <a:endParaRPr lang="zh-CN" altLang="en-US" dirty="0"/>
          </a:p>
        </p:txBody>
      </p:sp>
      <p:pic>
        <p:nvPicPr>
          <p:cNvPr id="5" name="Picture 4" descr="A close up of a number&#10;&#10;AI-generated content may be incorrect.">
            <a:extLst>
              <a:ext uri="{FF2B5EF4-FFF2-40B4-BE49-F238E27FC236}">
                <a16:creationId xmlns:a16="http://schemas.microsoft.com/office/drawing/2014/main" id="{8F98896A-7923-704E-77D3-F87178E82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28" y="5006424"/>
            <a:ext cx="10341632" cy="13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E111A-CB50-25DC-B8F6-850808694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Where did the String class come from?</a:t>
            </a:r>
            <a:endParaRPr lang="zh-CN" altLang="en-US" dirty="0"/>
          </a:p>
        </p:txBody>
      </p:sp>
      <p:pic>
        <p:nvPicPr>
          <p:cNvPr id="5" name="Content Placeholder 4" descr="A bookcase with many books&#10;&#10;AI-generated content may be incorrect.">
            <a:extLst>
              <a:ext uri="{FF2B5EF4-FFF2-40B4-BE49-F238E27FC236}">
                <a16:creationId xmlns:a16="http://schemas.microsoft.com/office/drawing/2014/main" id="{162B4D22-0588-D00A-47AC-EA773E94C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24" y="1690688"/>
            <a:ext cx="8099095" cy="47885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C6465D-9A8A-AC20-B0DF-B46690B413B7}"/>
              </a:ext>
            </a:extLst>
          </p:cNvPr>
          <p:cNvSpPr txBox="1"/>
          <p:nvPr/>
        </p:nvSpPr>
        <p:spPr>
          <a:xfrm>
            <a:off x="2885440" y="1879600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Library</a:t>
            </a:r>
            <a:endParaRPr lang="zh-CN" alt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D9DE2-4AC4-3EA2-444C-3422F44E83A2}"/>
              </a:ext>
            </a:extLst>
          </p:cNvPr>
          <p:cNvSpPr txBox="1"/>
          <p:nvPr/>
        </p:nvSpPr>
        <p:spPr>
          <a:xfrm>
            <a:off x="6908800" y="1523534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Package</a:t>
            </a:r>
            <a:endParaRPr lang="zh-CN" alt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D0E23B-5BF4-498F-9C7B-58D42FF35ABB}"/>
              </a:ext>
            </a:extLst>
          </p:cNvPr>
          <p:cNvSpPr txBox="1"/>
          <p:nvPr/>
        </p:nvSpPr>
        <p:spPr>
          <a:xfrm>
            <a:off x="10170160" y="3763076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Classes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95912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3702-89DF-7347-CBB0-BCEB9C65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API (Application Programming Interface)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46C6F-2A4F-2A1D-F5AB-3BAB3A267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API is a </a:t>
            </a:r>
            <a:r>
              <a:rPr lang="en-US" altLang="zh-CN" b="1" dirty="0"/>
              <a:t>set of instruction </a:t>
            </a:r>
            <a:r>
              <a:rPr lang="en-US" altLang="zh-CN" dirty="0"/>
              <a:t>on how to use the class, it allows us to use the class and methods without knowing how its implemented by reading the </a:t>
            </a:r>
            <a:r>
              <a:rPr lang="en-US" altLang="zh-CN" b="1" dirty="0"/>
              <a:t>documentations</a:t>
            </a:r>
          </a:p>
          <a:p>
            <a:r>
              <a:rPr lang="en-US" altLang="zh-CN" dirty="0"/>
              <a:t>Example:</a:t>
            </a:r>
          </a:p>
          <a:p>
            <a:pPr lvl="1"/>
            <a:r>
              <a:rPr lang="en-US" altLang="zh-CN" dirty="0"/>
              <a:t>Search “Java String class API”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2992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C0BCA-1853-AE9A-70C0-D7242D17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2.9 Wrapper Class 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927B4-B0D2-6260-9816-D63887BD2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int, double are called primitive types</a:t>
            </a:r>
          </a:p>
          <a:p>
            <a:r>
              <a:rPr lang="en-US" altLang="zh-CN" dirty="0"/>
              <a:t>Integer and Double are its corresponding </a:t>
            </a:r>
            <a:r>
              <a:rPr lang="en-US" altLang="zh-CN" b="1" dirty="0"/>
              <a:t>wrapper class</a:t>
            </a:r>
            <a:r>
              <a:rPr lang="en-US" altLang="zh-CN" dirty="0"/>
              <a:t>, which are reference types (objects)</a:t>
            </a:r>
          </a:p>
          <a:p>
            <a:r>
              <a:rPr lang="en-US" altLang="zh-CN" dirty="0"/>
              <a:t>The “only reason that you are learning this wrapper class is that in the future we will learn a new data structure which only takes in reference types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74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37EC-8B69-35E1-5CFA-3EFAAC32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 Structure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EA647-2FE5-A143-49A1-F855B6276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class consists of:</a:t>
            </a:r>
          </a:p>
          <a:p>
            <a:pPr lvl="1"/>
            <a:r>
              <a:rPr lang="en-US" altLang="zh-CN" dirty="0"/>
              <a:t>State (Instance Variables)</a:t>
            </a:r>
          </a:p>
          <a:p>
            <a:pPr lvl="1"/>
            <a:r>
              <a:rPr lang="en-US" altLang="zh-CN" dirty="0"/>
              <a:t>Constructor (Initialize state value)</a:t>
            </a:r>
          </a:p>
          <a:p>
            <a:pPr lvl="1"/>
            <a:r>
              <a:rPr lang="en-US" altLang="zh-CN" dirty="0"/>
              <a:t>Behavior (methods)</a:t>
            </a:r>
            <a:endParaRPr lang="zh-CN" altLang="en-US" dirty="0"/>
          </a:p>
        </p:txBody>
      </p:sp>
      <p:pic>
        <p:nvPicPr>
          <p:cNvPr id="9" name="Picture 8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D3FB65D7-53CE-69BA-6DDF-3E58A58DF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61980"/>
            <a:ext cx="5906012" cy="36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22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734E-D6E6-1072-7F1F-26862E9B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 Takeaway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193FE-706B-D7C4-8AAC-4437A0EFE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 most scenarios, especially in computation, you can treat Double &amp; double, </a:t>
            </a:r>
            <a:r>
              <a:rPr lang="en-US" altLang="zh-CN" dirty="0" err="1"/>
              <a:t>Integer&amp;int</a:t>
            </a:r>
            <a:r>
              <a:rPr lang="en-US" altLang="zh-CN" dirty="0"/>
              <a:t> as the same thing due to </a:t>
            </a:r>
            <a:r>
              <a:rPr lang="en-US" altLang="zh-CN" b="1" dirty="0"/>
              <a:t>autoboxing</a:t>
            </a:r>
            <a:r>
              <a:rPr lang="en-US" altLang="zh-CN" dirty="0"/>
              <a:t> and </a:t>
            </a:r>
            <a:r>
              <a:rPr lang="en-US" altLang="zh-CN" b="1" dirty="0"/>
              <a:t>unboxing</a:t>
            </a:r>
          </a:p>
          <a:p>
            <a:r>
              <a:rPr lang="en-US" altLang="zh-CN" dirty="0"/>
              <a:t>The exceptions are:</a:t>
            </a:r>
          </a:p>
          <a:p>
            <a:pPr lvl="1"/>
            <a:r>
              <a:rPr lang="en-US" altLang="zh-CN" dirty="0"/>
              <a:t>1. You cannot call methods from a primitive type, autoboxing will not happen here</a:t>
            </a:r>
          </a:p>
          <a:p>
            <a:pPr lvl="2"/>
            <a:r>
              <a:rPr lang="en-US" altLang="zh-CN" dirty="0"/>
              <a:t>int x=5</a:t>
            </a:r>
          </a:p>
          <a:p>
            <a:pPr lvl="2"/>
            <a:r>
              <a:rPr lang="en-US" altLang="zh-CN" dirty="0"/>
              <a:t>int y = </a:t>
            </a:r>
            <a:r>
              <a:rPr lang="en-US" altLang="zh-CN" dirty="0" err="1"/>
              <a:t>x.intValue</a:t>
            </a:r>
            <a:r>
              <a:rPr lang="en-US" altLang="zh-CN" dirty="0"/>
              <a:t>()</a:t>
            </a:r>
          </a:p>
          <a:p>
            <a:pPr lvl="1"/>
            <a:r>
              <a:rPr lang="en-US" altLang="zh-CN" dirty="0"/>
              <a:t>2. You cannot directly typecast on the wrapper class</a:t>
            </a:r>
          </a:p>
          <a:p>
            <a:pPr lvl="2"/>
            <a:r>
              <a:rPr lang="en-US" altLang="zh-CN" dirty="0"/>
              <a:t>Double x=5.5;</a:t>
            </a:r>
          </a:p>
          <a:p>
            <a:pPr lvl="2"/>
            <a:r>
              <a:rPr lang="en-US" altLang="zh-CN" dirty="0"/>
              <a:t>int y = (int) x;</a:t>
            </a:r>
            <a:endParaRPr lang="zh-CN" altLang="en-US" dirty="0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5760DB27-8411-27D6-E919-CC845C970B29}"/>
              </a:ext>
            </a:extLst>
          </p:cNvPr>
          <p:cNvSpPr/>
          <p:nvPr/>
        </p:nvSpPr>
        <p:spPr>
          <a:xfrm>
            <a:off x="1917291" y="4483509"/>
            <a:ext cx="2143432" cy="6418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926D728F-02FC-21C4-4905-FD7151EC9F9F}"/>
              </a:ext>
            </a:extLst>
          </p:cNvPr>
          <p:cNvSpPr/>
          <p:nvPr/>
        </p:nvSpPr>
        <p:spPr>
          <a:xfrm>
            <a:off x="1725562" y="5535152"/>
            <a:ext cx="2143432" cy="6418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06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E1F46-23C5-3AF3-BF1F-9A4C35FA6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2.10 Using the Math class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35AF3-21B9-7670-39A0-DAFB90CA7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Non-static method: This is what we have learned so far. First create an object, then call the method on the object. For example:</a:t>
            </a:r>
          </a:p>
          <a:p>
            <a:pPr lvl="1"/>
            <a:r>
              <a:rPr lang="en-US" altLang="zh-CN" dirty="0"/>
              <a:t>Rectangle r1=new Rectangle(3,4);</a:t>
            </a:r>
          </a:p>
          <a:p>
            <a:pPr lvl="1"/>
            <a:r>
              <a:rPr lang="en-US" altLang="zh-CN" dirty="0"/>
              <a:t>int x=r1.getWidth();</a:t>
            </a:r>
          </a:p>
          <a:p>
            <a:r>
              <a:rPr lang="en-US" altLang="zh-CN" dirty="0"/>
              <a:t>Static method: Static methods are methods in Java that can be called without creating an object, you can call the method on</a:t>
            </a:r>
            <a:r>
              <a:rPr lang="en-US" altLang="zh-CN" b="1" dirty="0"/>
              <a:t> the class name</a:t>
            </a:r>
            <a:r>
              <a:rPr lang="en-US" altLang="zh-CN" dirty="0"/>
              <a:t>. </a:t>
            </a:r>
          </a:p>
          <a:p>
            <a:pPr lvl="1"/>
            <a:r>
              <a:rPr lang="en-US" altLang="zh-CN" dirty="0"/>
              <a:t>double x=</a:t>
            </a:r>
            <a:r>
              <a:rPr lang="en-US" altLang="zh-CN" dirty="0" err="1"/>
              <a:t>Math.random</a:t>
            </a:r>
            <a:r>
              <a:rPr lang="en-US" altLang="zh-CN" dirty="0"/>
              <a:t>()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235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9451-D6C5-5EDC-E2A5-2173ABE0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Math class methods</a:t>
            </a:r>
            <a:endParaRPr lang="zh-CN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B94B22-F204-E434-14C2-6E5E9FE4F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282E68-9E88-AF42-C34A-2B1E9EB3A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27" y="2095024"/>
            <a:ext cx="10874692" cy="26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19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1B3E-BD68-7EF6-8955-08A0DDC3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Small Exercise: Generating a random int between 0 to 5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DB13C-8C4A-6735-C2EC-900D4854B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Math.random</a:t>
            </a:r>
            <a:r>
              <a:rPr lang="en-US" altLang="zh-CN" dirty="0"/>
              <a:t>() returns a double greater or equal to 0.0, but less than 1.0</a:t>
            </a:r>
          </a:p>
          <a:p>
            <a:r>
              <a:rPr lang="en-US" altLang="zh-CN" dirty="0"/>
              <a:t>What would be the range of values if we do </a:t>
            </a:r>
            <a:r>
              <a:rPr lang="en-US" altLang="zh-CN" dirty="0" err="1"/>
              <a:t>Math.random</a:t>
            </a:r>
            <a:r>
              <a:rPr lang="en-US" altLang="zh-CN" dirty="0"/>
              <a:t>() * 5?</a:t>
            </a:r>
          </a:p>
          <a:p>
            <a:r>
              <a:rPr lang="en-US" altLang="zh-CN" dirty="0"/>
              <a:t>How do we convert the value from a double to int?</a:t>
            </a:r>
          </a:p>
          <a:p>
            <a:r>
              <a:rPr lang="en-US" altLang="zh-CN" dirty="0"/>
              <a:t>Now how do we fix the off-by-one error?</a:t>
            </a:r>
          </a:p>
          <a:p>
            <a:r>
              <a:rPr lang="en-US" altLang="zh-CN" dirty="0"/>
              <a:t>Finally, the formula to generating an int from range 0 to x: </a:t>
            </a:r>
          </a:p>
          <a:p>
            <a:pPr lvl="1"/>
            <a:r>
              <a:rPr lang="en-US" altLang="zh-CN" dirty="0"/>
              <a:t>(int) (</a:t>
            </a:r>
            <a:r>
              <a:rPr lang="en-US" altLang="zh-CN" dirty="0" err="1"/>
              <a:t>Math.random</a:t>
            </a:r>
            <a:r>
              <a:rPr lang="en-US" altLang="zh-CN" dirty="0"/>
              <a:t>() * (x+1))</a:t>
            </a:r>
          </a:p>
        </p:txBody>
      </p:sp>
    </p:spTree>
    <p:extLst>
      <p:ext uri="{BB962C8B-B14F-4D97-AF65-F5344CB8AC3E}">
        <p14:creationId xmlns:p14="http://schemas.microsoft.com/office/powerpoint/2010/main" val="19046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E5FDA-24B1-1545-D00D-1CD76E68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Now what if we want to generate int numbers from any range between x (min) and y (max) 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339BB-9122-B248-6360-5E100F745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zh-CN" dirty="0"/>
              <a:t>(int)(Math.random() * (max - min + 1)) + min;</a:t>
            </a:r>
          </a:p>
          <a:p>
            <a:r>
              <a:rPr lang="sv-SE" altLang="zh-CN" dirty="0"/>
              <a:t>Try the example: [2,4] and see if it works</a:t>
            </a:r>
          </a:p>
        </p:txBody>
      </p:sp>
    </p:spTree>
    <p:extLst>
      <p:ext uri="{BB962C8B-B14F-4D97-AF65-F5344CB8AC3E}">
        <p14:creationId xmlns:p14="http://schemas.microsoft.com/office/powerpoint/2010/main" val="335971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203D4-E7F3-2E0C-FAA6-95B1284E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2.2 Creating and Storing Objects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F5193-A271-4599-9644-BF1B0718A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Class: A template or blueprint </a:t>
            </a:r>
          </a:p>
          <a:p>
            <a:r>
              <a:rPr lang="en-US" altLang="zh-CN" dirty="0"/>
              <a:t>Objects: Instance of a class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196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34746-6D56-6660-EE04-D1FBD3B67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D1105-D06D-3A56-08FC-C5D25B84C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 Structure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FC743-76E8-3A95-16FF-1494A0540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class consists of:</a:t>
            </a:r>
          </a:p>
          <a:p>
            <a:pPr lvl="1"/>
            <a:r>
              <a:rPr lang="en-US" altLang="zh-CN" dirty="0"/>
              <a:t>State (Instance Variables)</a:t>
            </a:r>
          </a:p>
          <a:p>
            <a:pPr lvl="1"/>
            <a:r>
              <a:rPr lang="en-US" altLang="zh-CN" dirty="0"/>
              <a:t>Constructor (Initialize state value)</a:t>
            </a:r>
          </a:p>
          <a:p>
            <a:pPr lvl="1"/>
            <a:r>
              <a:rPr lang="en-US" altLang="zh-CN" dirty="0"/>
              <a:t>Behavior (methods)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60ED2-A8D5-3EB1-90A8-B9B8ED29F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31012"/>
            <a:ext cx="5763811" cy="44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201B3A-7A27-BB6B-3CCE-A0BFDAF5E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" y="259972"/>
            <a:ext cx="7930599" cy="60595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A6D2BD-7F5D-6A09-7789-12732C129C5C}"/>
              </a:ext>
            </a:extLst>
          </p:cNvPr>
          <p:cNvSpPr txBox="1"/>
          <p:nvPr/>
        </p:nvSpPr>
        <p:spPr>
          <a:xfrm>
            <a:off x="8727440" y="345440"/>
            <a:ext cx="30988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Key things to remember: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Class name must match file name</a:t>
            </a:r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Constructor name must match class name, all instance variables should be initialized with a value</a:t>
            </a:r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FontTx/>
              <a:buAutoNum type="arabicPeriod"/>
            </a:pPr>
            <a:endParaRPr lang="en-US" altLang="zh-CN" dirty="0"/>
          </a:p>
          <a:p>
            <a:pPr marL="342900" indent="-342900">
              <a:buFontTx/>
              <a:buAutoNum type="arabicPeriod"/>
            </a:pPr>
            <a:r>
              <a:rPr lang="en-US" altLang="zh-CN" dirty="0" err="1"/>
              <a:t>toString</a:t>
            </a:r>
            <a:r>
              <a:rPr lang="en-US" altLang="zh-CN" dirty="0"/>
              <a:t> method is used to print out the desired information about the current object</a:t>
            </a:r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2351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E74EE-D714-6031-E6C8-3E6FD3B4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instantiate Object</a:t>
            </a:r>
            <a:endParaRPr lang="zh-CN" alt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CAB5BF-C2BD-0BD3-3446-FD2FBE2FE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3" y="1690688"/>
            <a:ext cx="9147665" cy="100769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B28D39-604E-3210-9AAC-908AB841E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80" y="3210012"/>
            <a:ext cx="4428676" cy="33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4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F7DF0-8135-BF96-0860-FC1DDFF7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2.3 Method Overloading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AFDCA-E2C7-1E85-2228-9F6B860A9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Overload means having </a:t>
            </a:r>
            <a:r>
              <a:rPr lang="en-US" altLang="zh-CN" b="1" dirty="0"/>
              <a:t>multiple constructors with the same name but different parameters</a:t>
            </a:r>
          </a:p>
          <a:p>
            <a:r>
              <a:rPr lang="en-US" altLang="zh-CN" dirty="0"/>
              <a:t>Gives more freedom to object declaration, makes code writing more convenient </a:t>
            </a:r>
          </a:p>
          <a:p>
            <a:endParaRPr lang="zh-CN" altLang="en-US" dirty="0"/>
          </a:p>
        </p:txBody>
      </p:sp>
      <p:pic>
        <p:nvPicPr>
          <p:cNvPr id="10" name="Picture 9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4688CE2A-C63E-A9DF-0415-F0179E967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76" y="3429000"/>
            <a:ext cx="6286824" cy="33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0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F2C2-56D0-04E0-6496-491A9A3D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 Storage 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CDB9C-C7FF-C99D-6E5B-82BAE8D9B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Primitive Types </a:t>
            </a:r>
            <a:r>
              <a:rPr lang="en-US" altLang="zh-CN" dirty="0"/>
              <a:t>(int, double, char, Boolean) stores the exact </a:t>
            </a:r>
            <a:r>
              <a:rPr lang="en-US" altLang="zh-CN" b="1" dirty="0"/>
              <a:t>value</a:t>
            </a:r>
          </a:p>
          <a:p>
            <a:r>
              <a:rPr lang="en-US" altLang="zh-CN" b="1" dirty="0"/>
              <a:t>Reference Types </a:t>
            </a:r>
            <a:r>
              <a:rPr lang="en-US" altLang="zh-CN" dirty="0"/>
              <a:t>(classes) stores the </a:t>
            </a:r>
            <a:r>
              <a:rPr lang="en-US" altLang="zh-CN" b="1" dirty="0"/>
              <a:t>address</a:t>
            </a:r>
          </a:p>
          <a:p>
            <a:pPr lvl="1"/>
            <a:r>
              <a:rPr lang="en-US" altLang="zh-CN" b="1" dirty="0"/>
              <a:t>null</a:t>
            </a:r>
            <a:r>
              <a:rPr lang="en-US" altLang="zh-CN" dirty="0"/>
              <a:t> means the absence of an object</a:t>
            </a:r>
            <a:endParaRPr lang="en-US" altLang="zh-CN" b="1" dirty="0"/>
          </a:p>
          <a:p>
            <a:r>
              <a:rPr lang="en-US" altLang="zh-CN" b="1" dirty="0"/>
              <a:t>Example:</a:t>
            </a:r>
          </a:p>
          <a:p>
            <a:pPr lvl="1"/>
            <a:r>
              <a:rPr lang="en-US" altLang="zh-CN" b="1" dirty="0"/>
              <a:t>int a=5;</a:t>
            </a:r>
          </a:p>
          <a:p>
            <a:pPr lvl="1"/>
            <a:r>
              <a:rPr lang="en-US" altLang="zh-CN" b="1" dirty="0"/>
              <a:t>rectangle r1=new rectangle(5,10);</a:t>
            </a:r>
          </a:p>
          <a:p>
            <a:pPr lvl="1"/>
            <a:r>
              <a:rPr lang="en-US" altLang="zh-CN" b="1" dirty="0"/>
              <a:t>rectangle r2= null;</a:t>
            </a:r>
            <a:endParaRPr lang="zh-CN" alt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501D9C-3A43-9822-22D0-09BD3D4F3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69585"/>
              </p:ext>
            </p:extLst>
          </p:nvPr>
        </p:nvGraphicFramePr>
        <p:xfrm>
          <a:off x="3860800" y="5465838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3045474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6120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6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x05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74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null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0583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6C913A5-CAF1-3A78-656D-234725DBE04B}"/>
              </a:ext>
            </a:extLst>
          </p:cNvPr>
          <p:cNvSpPr txBox="1"/>
          <p:nvPr/>
        </p:nvSpPr>
        <p:spPr>
          <a:xfrm>
            <a:off x="5246914" y="509650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Address</a:t>
            </a:r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D7E53-707D-AE76-4887-9480D9C698E4}"/>
              </a:ext>
            </a:extLst>
          </p:cNvPr>
          <p:cNvSpPr txBox="1"/>
          <p:nvPr/>
        </p:nvSpPr>
        <p:spPr>
          <a:xfrm>
            <a:off x="9503228" y="509650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Data</a:t>
            </a:r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5EF750-ACB4-D0DD-C88C-DDCC0CDAEBF4}"/>
              </a:ext>
            </a:extLst>
          </p:cNvPr>
          <p:cNvSpPr txBox="1"/>
          <p:nvPr/>
        </p:nvSpPr>
        <p:spPr>
          <a:xfrm>
            <a:off x="3011639" y="546583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x01</a:t>
            </a:r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A776D-E087-0F47-42DC-8CC32B36C145}"/>
              </a:ext>
            </a:extLst>
          </p:cNvPr>
          <p:cNvSpPr txBox="1"/>
          <p:nvPr/>
        </p:nvSpPr>
        <p:spPr>
          <a:xfrm>
            <a:off x="3011639" y="5859177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x02</a:t>
            </a:r>
            <a:endParaRPr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32D3E-6DFE-5CD3-AD4D-AF65E731915A}"/>
              </a:ext>
            </a:extLst>
          </p:cNvPr>
          <p:cNvSpPr txBox="1"/>
          <p:nvPr/>
        </p:nvSpPr>
        <p:spPr>
          <a:xfrm>
            <a:off x="3011639" y="620902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219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1318</Words>
  <Application>Microsoft Office PowerPoint</Application>
  <PresentationFormat>Widescreen</PresentationFormat>
  <Paragraphs>183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等线</vt:lpstr>
      <vt:lpstr>等线 Light</vt:lpstr>
      <vt:lpstr>Arial</vt:lpstr>
      <vt:lpstr>Office Theme</vt:lpstr>
      <vt:lpstr>PowerPoint Presentation</vt:lpstr>
      <vt:lpstr>Unit 2 Overview </vt:lpstr>
      <vt:lpstr>Class Structure</vt:lpstr>
      <vt:lpstr>2.2 Creating and Storing Objects</vt:lpstr>
      <vt:lpstr>Class Structure</vt:lpstr>
      <vt:lpstr>PowerPoint Presentation</vt:lpstr>
      <vt:lpstr>How to instantiate Object</vt:lpstr>
      <vt:lpstr>2.3 Method Overloading</vt:lpstr>
      <vt:lpstr>Memory Storage </vt:lpstr>
      <vt:lpstr>2.4 Calling a void method</vt:lpstr>
      <vt:lpstr>How to write a method</vt:lpstr>
      <vt:lpstr>How to call a method</vt:lpstr>
      <vt:lpstr>2.5 Calling a void method with parameter</vt:lpstr>
      <vt:lpstr>You can also overload method</vt:lpstr>
      <vt:lpstr>2.6 Calling a non-void method</vt:lpstr>
      <vt:lpstr>Why is non-void method useful?</vt:lpstr>
      <vt:lpstr>What happens if you do not use non-void method?</vt:lpstr>
      <vt:lpstr>Key things to remember when declaring non-void method</vt:lpstr>
      <vt:lpstr>2.7 String Object</vt:lpstr>
      <vt:lpstr>String Immutability </vt:lpstr>
      <vt:lpstr>String Concatenation  </vt:lpstr>
      <vt:lpstr>Use Escape Sequence (\) to type special letters</vt:lpstr>
      <vt:lpstr>2.8. String Methods</vt:lpstr>
      <vt:lpstr>String Index</vt:lpstr>
      <vt:lpstr>Common String Methods to Know</vt:lpstr>
      <vt:lpstr>compareTo()</vt:lpstr>
      <vt:lpstr>Where did the String class come from?</vt:lpstr>
      <vt:lpstr>API (Application Programming Interface)</vt:lpstr>
      <vt:lpstr>2.9 Wrapper Class </vt:lpstr>
      <vt:lpstr>Key Takeaway</vt:lpstr>
      <vt:lpstr>2.10 Using the Math class</vt:lpstr>
      <vt:lpstr>The Math class methods</vt:lpstr>
      <vt:lpstr>Small Exercise: Generating a random int between 0 to 5</vt:lpstr>
      <vt:lpstr>Now what if we want to generate int numbers from any range between x (min) and y (max)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Wang, Siwen</dc:creator>
  <cp:lastModifiedBy>Wang, Siwen</cp:lastModifiedBy>
  <cp:revision>193</cp:revision>
  <dcterms:created xsi:type="dcterms:W3CDTF">2025-09-15T01:26:47Z</dcterms:created>
  <dcterms:modified xsi:type="dcterms:W3CDTF">2025-10-13T00:41:42Z</dcterms:modified>
</cp:coreProperties>
</file>