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80" r:id="rId18"/>
    <p:sldId id="269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C2E76-C98C-44BE-8762-88E1D57CF182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C3A3C-77A6-47ED-819E-9789F1E5C8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078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True</a:t>
            </a:r>
          </a:p>
          <a:p>
            <a:r>
              <a:rPr lang="en-US" altLang="zh-CN" dirty="0"/>
              <a:t>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C3A3C-77A6-47ED-819E-9789F1E5C81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021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DAEDC-AAB9-18C6-1E8A-EC492432A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A1F9F-E8BD-268E-043F-E18188845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97FC6-7754-7674-606E-8128905A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C199D-AFF7-7DD5-DC4D-988FD6E7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FA9A3-66CF-1C7C-5F3D-3538BE19F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693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8FD79-7C59-203A-935D-24AB214B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DC8363-1517-0C11-0794-B607DA7FE6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4B2F9-09BA-1235-34A8-B434189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00130-3B85-A25F-5764-8D527E54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F0719-BB3D-3425-8737-2EF227D7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953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482BCA-7F54-203E-3826-BB8F5F2C9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B6B6A-312E-1C6D-DBD6-1A3FF7B7B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0A7F8-8F61-107B-FCE7-FBCF301A4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53C31-8FA3-AAC1-2A01-03C7F8F76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31507-BD2B-7DB1-F9D8-3FEBB146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72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20618-DB81-3677-2F50-6C935A885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A5736-62D2-215D-F4A6-21B576C05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C8444-08C3-FF56-DCC7-E9AECC983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7ED19-384C-F7C9-0322-C5416F2B0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9F5CF-BCA0-A3F4-A972-232FD8FF7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56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BDFA9-DC11-4C6F-FB43-07774ED40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5B1E4-EA23-5402-F097-D6BAB7E63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9A0E9-5A9E-FEEA-55AE-BA667F2A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E8844-AF2A-1757-AF28-D0A8E140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EFAC9-E788-F965-0332-C0328980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824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B86D2-3B8B-64A2-4AE2-19F9AA95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F2F2-2CC3-7F60-C003-4ACC1F7F1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03A15-7F84-47DE-26B7-001449F6B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1A0E8-6C72-889F-5DA8-067F82CD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9FE48-B1A9-D3B4-878D-A709AE53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921C55-3ED9-B0F9-F33C-DEDECBA0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0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A75CD-4CEF-554D-BA11-13F90B4C4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58B0B-2B68-E18E-4E88-BA04276A2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8667C-D361-62E3-28A8-095DD4379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ECA458-86FE-9BFC-1E42-6B25B322A4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DF7974-8804-0DE6-C268-A7AD061F3A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DF1DAC-E384-87DD-F8AD-4C7EE895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94D9B0-4691-1730-1DE0-9C54D991A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6CFB3-DBF0-49E0-CBDF-4670A542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1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BF19-670F-CE8E-2144-D9D93A0D1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CA791-B505-0474-E0F2-51FB62B1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034A5-BF66-24F0-0E3B-D98F52F5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68A0F-AB72-50FE-A3FF-2DFDAFD1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63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8268B-9937-32BF-0F19-3879EF507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DD5570-8540-B947-F297-4DFBDFF4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EC3D1-8865-9685-B42F-A8AD4BEE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605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2386D-E260-DBD5-6239-370F3636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C2805-B579-FC12-4C0D-5A347EC76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422411-D776-E76F-9748-6E1BDECC1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7B76A-B67A-D06E-4022-DA074CAC1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1A157-2080-3611-E624-B3AAEAAED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39664-BA28-E648-90AD-A27BFBCC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147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735D0-7F22-117D-0DED-E9C9DB5A7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11F97D-70B2-51C1-108E-8A9728BDE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FECDE-77BA-4C10-6968-0DAEB1C3A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C5467-6D47-BFCF-DA73-04C16FD0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5DF7C-3F52-87C3-027D-68FC353F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BB7B8-6F4C-5C53-8023-2FE6C13A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459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1E34E-DE8B-7B57-71A5-698F95567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4075-9FA7-F3FE-3DDE-F50254C0C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629B4-E890-795A-3EA8-029A65228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ABC12-0BE1-409F-BC17-3169BBA274DB}" type="datetimeFigureOut">
              <a:rPr lang="zh-CN" altLang="en-US" smtClean="0"/>
              <a:t>2025/10/28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0EC69-1814-417E-01BB-D53F566E9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5E5A5-2DB2-7929-9773-54C63AD7A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BDC4A1-2864-4606-AC10-96B79DF739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74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A9FF8-AB27-7B24-CA17-4F5B1A904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8773F7-E30D-F0ED-64CE-04C973FCF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0715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3CEF1-AB8E-9CE2-5DE2-5237F552F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3.4 Else-if Statements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DE9A0-5E24-0594-AF9C-0B869A5DA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If-Else statements only let you represent two possible scenarios, however if you have </a:t>
            </a:r>
            <a:r>
              <a:rPr lang="en-US" altLang="zh-CN" b="1" dirty="0"/>
              <a:t>more than two</a:t>
            </a:r>
            <a:r>
              <a:rPr lang="en-US" altLang="zh-CN" dirty="0"/>
              <a:t> possible outcomes, the </a:t>
            </a:r>
            <a:r>
              <a:rPr lang="en-US" altLang="zh-CN" b="1" dirty="0"/>
              <a:t>else-if statements </a:t>
            </a:r>
            <a:r>
              <a:rPr lang="en-US" altLang="zh-CN" dirty="0"/>
              <a:t>allow you to represent that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9E3BD4-FF82-50DE-3ECC-F17443441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0317" y="3688080"/>
            <a:ext cx="7964899" cy="280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70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7B62-3D08-2DC5-1F1D-8EB8FF7E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79480" cy="1325563"/>
          </a:xfrm>
        </p:spPr>
        <p:txBody>
          <a:bodyPr/>
          <a:lstStyle/>
          <a:p>
            <a:r>
              <a:rPr lang="en-US" altLang="zh-CN" dirty="0"/>
              <a:t>Example of Execution (positive, negative and 0)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7E485-AE3A-A4ED-1182-02F9E2793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5A8EDD-0C0F-A95F-81F3-8241F52F2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08505"/>
            <a:ext cx="10999353" cy="352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236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9AFA-A62D-FF62-794C-322DAE4B9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difference between consecutive if statements and if, else-if statements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9252E-0445-BAE8-BFEA-F8D25A412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Open PDF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93555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D9362-5094-D7D9-D7E2-DB470CFD7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3.5 Compound Boolean Expression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B4150-C587-E464-308A-BF6B3EE8E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 can make decisions based on </a:t>
            </a:r>
            <a:r>
              <a:rPr lang="en-US" altLang="zh-CN" b="1" dirty="0"/>
              <a:t>multiple conditions </a:t>
            </a:r>
            <a:r>
              <a:rPr lang="en-US" altLang="zh-CN" dirty="0"/>
              <a:t>by using </a:t>
            </a:r>
            <a:r>
              <a:rPr lang="en-US" altLang="zh-CN" b="1" dirty="0"/>
              <a:t>logical operators</a:t>
            </a:r>
          </a:p>
          <a:p>
            <a:pPr lvl="1"/>
            <a:r>
              <a:rPr lang="en-US" altLang="zh-CN" dirty="0"/>
              <a:t>&amp;&amp; (and)</a:t>
            </a:r>
          </a:p>
          <a:p>
            <a:pPr lvl="1"/>
            <a:r>
              <a:rPr lang="en-US" altLang="zh-CN" dirty="0"/>
              <a:t>|| (or)</a:t>
            </a:r>
          </a:p>
          <a:p>
            <a:pPr lvl="1"/>
            <a:r>
              <a:rPr lang="en-US" altLang="zh-CN" dirty="0"/>
              <a:t>! (not)</a:t>
            </a:r>
          </a:p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1CEAB7-4D1C-440D-00F0-528090E74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27" y="3680213"/>
            <a:ext cx="6582828" cy="281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946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6B94C-5F53-817B-EAA4-2D0286E9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&amp;&amp; (and) Operator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D1E40-1184-9B48-4235-266101D68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8B355-859D-B2EE-AC10-1E48AF661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080" y="1504002"/>
            <a:ext cx="8689258" cy="516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189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9DAC1-B47E-1E6F-E676-F32D9B6B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|| (or) Operator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CBB7F-FB0A-6677-4BCB-15A8FEBEA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7F4F69-4F98-46FC-B180-61578C568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587" y="1474303"/>
            <a:ext cx="8791458" cy="51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06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BD0E3-725E-39D5-664C-46EBD305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! (not) Operator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4AECA-50BA-B68F-63E3-18578B459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CBE303-79A3-9963-C90A-3BA88DEE0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684" y="1427329"/>
            <a:ext cx="9052795" cy="5797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68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1197-C586-C753-34BB-A86665D7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Operator Precedence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BE623-CCC0-52A1-C272-A6225505B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order of precedence for evaluating logical operators is:</a:t>
            </a:r>
          </a:p>
          <a:p>
            <a:pPr lvl="1"/>
            <a:r>
              <a:rPr lang="en-US" altLang="zh-CN" dirty="0"/>
              <a:t>!</a:t>
            </a:r>
          </a:p>
          <a:p>
            <a:pPr lvl="1"/>
            <a:r>
              <a:rPr lang="en-US" altLang="zh-CN" dirty="0"/>
              <a:t>&amp;&amp;</a:t>
            </a:r>
          </a:p>
          <a:p>
            <a:pPr lvl="1"/>
            <a:r>
              <a:rPr lang="en-US" altLang="zh-CN" dirty="0"/>
              <a:t>||</a:t>
            </a:r>
          </a:p>
          <a:p>
            <a:r>
              <a:rPr lang="en-US" altLang="zh-CN" dirty="0"/>
              <a:t>First, evaluate !(not), then &amp;&amp; (and</a:t>
            </a:r>
            <a:r>
              <a:rPr lang="en-US" altLang="zh-CN"/>
              <a:t>), finally || (or)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655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B274D-10FD-D9DB-0606-1CB8ACD5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Operator Shortcut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199B0-E1E2-4AB0-AC67-88EF904BC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(X &amp;&amp; Y) If X is false, then the whole expression must be false, the result of Y is never evaluated </a:t>
            </a:r>
          </a:p>
          <a:p>
            <a:r>
              <a:rPr lang="en-US" altLang="zh-CN" dirty="0"/>
              <a:t>(X || Y) If X is true, then the whole expression must be true, then result of Y is never evaluated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8486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E7A1-F87E-4F4A-C683-8FFC0955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</a:t>
            </a:r>
            <a:r>
              <a:rPr lang="en-US" altLang="zh-CN"/>
              <a:t>Execution (Operator Shortcut)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C236D-9646-E6FA-160D-7ADECC193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3F2374-D37C-17F2-19A8-E0D5EFFFE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543" y="2621160"/>
            <a:ext cx="10057217" cy="226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02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80ADA-486B-B0A4-0E41-6B9B0339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3.1 Boolean Expressions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71D40-BAB9-8E10-662F-EECD95F5A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boolean</a:t>
            </a:r>
            <a:r>
              <a:rPr lang="en-US" altLang="zh-CN" dirty="0"/>
              <a:t>: true/false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557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0D34-EB1E-290D-8493-74E6BD85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3.6 Equivalent Boolean Expressions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86B6E-12A9-8610-E31D-53F1DD910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Last time: Logical operators (&amp;&amp;,||,!)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6880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27FFA-57DC-76C3-14DB-8A2E6F34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Demorgen’s</a:t>
            </a:r>
            <a:r>
              <a:rPr lang="en-US" altLang="zh-CN" dirty="0"/>
              <a:t> Law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42D73-35C3-FC71-7CA9-C701A125E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Hardware: </a:t>
            </a:r>
            <a:r>
              <a:rPr lang="en-US" altLang="zh-CN" dirty="0" err="1"/>
              <a:t>Demorgen’s</a:t>
            </a:r>
            <a:r>
              <a:rPr lang="en-US" altLang="zh-CN" dirty="0"/>
              <a:t> Law helps to simplify physical circuits by reducing number of transistors used</a:t>
            </a:r>
          </a:p>
          <a:p>
            <a:r>
              <a:rPr lang="en-US" altLang="zh-CN" dirty="0"/>
              <a:t>Software: </a:t>
            </a:r>
            <a:r>
              <a:rPr lang="en-US" altLang="zh-CN" dirty="0" err="1"/>
              <a:t>Demorgen’s</a:t>
            </a:r>
            <a:r>
              <a:rPr lang="en-US" altLang="zh-CN" dirty="0"/>
              <a:t> Law makes the code more readable and clean in some cases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1CDD9-A0B2-451A-5226-17905E800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253" y="4178489"/>
            <a:ext cx="6250547" cy="199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71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CF920-0141-2F29-4935-647F10E1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3.7 Comparing Objects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86AF8-4245-5EF8-0AC3-425AF0BD4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Primitive Types: Store by value</a:t>
            </a:r>
          </a:p>
          <a:p>
            <a:r>
              <a:rPr lang="en-US" altLang="zh-CN" dirty="0"/>
              <a:t>Reference Types: Store by address</a:t>
            </a:r>
            <a:endParaRPr lang="zh-CN" altLang="en-US" dirty="0"/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5716EE6-6136-160A-989B-6AC681CABF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933" y="3220720"/>
            <a:ext cx="6802199" cy="320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31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F7A8-1B46-6CF6-A1C2-C4F3BE6B3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Summary for comparison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DDA29-E7B1-3BFC-05A4-8A8411243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To compare </a:t>
            </a:r>
            <a:r>
              <a:rPr lang="en-US" altLang="zh-CN" b="1" dirty="0"/>
              <a:t>primitive types</a:t>
            </a:r>
            <a:r>
              <a:rPr lang="en-US" altLang="zh-CN" dirty="0"/>
              <a:t>, you can directly use “</a:t>
            </a:r>
            <a:r>
              <a:rPr lang="en-US" altLang="zh-CN" b="1" dirty="0"/>
              <a:t>==</a:t>
            </a:r>
            <a:r>
              <a:rPr lang="en-US" altLang="zh-CN" dirty="0"/>
              <a:t>“</a:t>
            </a:r>
          </a:p>
          <a:p>
            <a:r>
              <a:rPr lang="en-US" altLang="zh-CN" dirty="0"/>
              <a:t>To compare </a:t>
            </a:r>
            <a:r>
              <a:rPr lang="en-US" altLang="zh-CN" b="1" dirty="0"/>
              <a:t>objects of the String class</a:t>
            </a:r>
            <a:r>
              <a:rPr lang="en-US" altLang="zh-CN" dirty="0"/>
              <a:t>, you need to use </a:t>
            </a:r>
            <a:r>
              <a:rPr lang="en-US" altLang="zh-CN" b="1" dirty="0"/>
              <a:t>.equals()</a:t>
            </a:r>
          </a:p>
          <a:p>
            <a:r>
              <a:rPr lang="en-US" altLang="zh-CN" dirty="0"/>
              <a:t>To compare </a:t>
            </a:r>
            <a:r>
              <a:rPr lang="en-US" altLang="zh-CN" b="1" dirty="0"/>
              <a:t>objects of other class</a:t>
            </a:r>
            <a:r>
              <a:rPr lang="en-US" altLang="zh-CN" dirty="0"/>
              <a:t>, you need to </a:t>
            </a:r>
            <a:r>
              <a:rPr lang="en-US" altLang="zh-CN" b="1" dirty="0"/>
              <a:t>write your own .equals()</a:t>
            </a:r>
            <a:r>
              <a:rPr lang="en-US" altLang="zh-CN" dirty="0"/>
              <a:t> method before using it</a:t>
            </a:r>
          </a:p>
        </p:txBody>
      </p:sp>
    </p:spTree>
    <p:extLst>
      <p:ext uri="{BB962C8B-B14F-4D97-AF65-F5344CB8AC3E}">
        <p14:creationId xmlns:p14="http://schemas.microsoft.com/office/powerpoint/2010/main" val="3222621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61A95-1A15-D26C-0980-5B7ACE5A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null comparison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B71A6-1968-C9C1-AB22-93B286EB8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null</a:t>
            </a:r>
            <a:r>
              <a:rPr lang="en-US" altLang="zh-CN" dirty="0"/>
              <a:t> is a special phrase that indicates the </a:t>
            </a:r>
            <a:r>
              <a:rPr lang="en-US" altLang="zh-CN" b="1" dirty="0"/>
              <a:t>absence of an object reference </a:t>
            </a:r>
          </a:p>
          <a:p>
            <a:r>
              <a:rPr lang="en-US" altLang="zh-CN" dirty="0"/>
              <a:t>You can compare the current object directly with null using “</a:t>
            </a:r>
            <a:r>
              <a:rPr lang="en-US" altLang="zh-CN" b="1" dirty="0"/>
              <a:t>==</a:t>
            </a:r>
            <a:r>
              <a:rPr lang="en-US" altLang="zh-CN" dirty="0"/>
              <a:t>“ to verify that it is not empty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0549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FA9EB-2A20-FD10-53BD-C8BE84D2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</a:t>
            </a:r>
            <a:r>
              <a:rPr lang="en-US" altLang="zh-CN"/>
              <a:t>of Execution 3.7.7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328CF-8156-EB17-21A8-5368CF72A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631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9CEE6-F2CB-97A7-6F4B-F946A725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Relational operators 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6291-D571-AE0E-E934-6DAC7F408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4A12C0-433B-E8E6-2FA8-549E55EC6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540" y="1508246"/>
            <a:ext cx="9900920" cy="514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3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8F58E-72A9-B16C-A483-DF6717C14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using relational operators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2AA7-A868-67BB-99F9-22C18BE6E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boolean</a:t>
            </a:r>
            <a:r>
              <a:rPr lang="en-US" altLang="zh-CN" dirty="0"/>
              <a:t> x = 5 == 5;</a:t>
            </a:r>
          </a:p>
          <a:p>
            <a:endParaRPr lang="en-US" altLang="zh-CN" dirty="0"/>
          </a:p>
          <a:p>
            <a:r>
              <a:rPr lang="en-US" altLang="zh-CN" dirty="0"/>
              <a:t>char y = ‘A’;</a:t>
            </a:r>
          </a:p>
          <a:p>
            <a:r>
              <a:rPr lang="en-US" altLang="zh-CN" dirty="0" err="1"/>
              <a:t>boolean</a:t>
            </a:r>
            <a:r>
              <a:rPr lang="en-US" altLang="zh-CN" dirty="0"/>
              <a:t> z = y == ‘A’;	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904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85648-C312-1427-375E-53508EA6F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You cannot directly compare objects using relational operators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8C5EA-177F-55A7-D769-178C48F87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String x = new String(“</a:t>
            </a:r>
            <a:r>
              <a:rPr lang="en-US" altLang="zh-CN" dirty="0" err="1"/>
              <a:t>xyz</a:t>
            </a:r>
            <a:r>
              <a:rPr lang="en-US" altLang="zh-CN" dirty="0"/>
              <a:t>”);</a:t>
            </a:r>
          </a:p>
          <a:p>
            <a:pPr marL="0" indent="0">
              <a:buNone/>
            </a:pPr>
            <a:r>
              <a:rPr lang="en-US" altLang="zh-CN" dirty="0"/>
              <a:t>  String y = new String(“</a:t>
            </a:r>
            <a:r>
              <a:rPr lang="en-US" altLang="zh-CN" dirty="0" err="1"/>
              <a:t>xyz</a:t>
            </a:r>
            <a:r>
              <a:rPr lang="en-US" altLang="zh-CN"/>
              <a:t>”);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err="1"/>
              <a:t>boolean</a:t>
            </a:r>
            <a:r>
              <a:rPr lang="en-US" altLang="zh-CN" dirty="0"/>
              <a:t> z = x == y;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809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76A3-1657-5E68-BEB6-505C464EA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3.2 If statement and Control flow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23AE-1A12-6F76-6BA7-D44EB092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“if statement” allows you </a:t>
            </a:r>
            <a:r>
              <a:rPr lang="en-US" altLang="zh-CN" b="1" dirty="0"/>
              <a:t>selectively</a:t>
            </a:r>
            <a:r>
              <a:rPr lang="en-US" altLang="zh-CN" dirty="0"/>
              <a:t> execute blocks of code based on the result of the Boolean expression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899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08B40-21C6-BFFD-3D39-68C30246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Execution</a:t>
            </a:r>
            <a:endParaRPr lang="zh-CN" altLang="en-US" dirty="0"/>
          </a:p>
        </p:txBody>
      </p:sp>
      <p:pic>
        <p:nvPicPr>
          <p:cNvPr id="5" name="Content Placeholder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0EAE8B04-B4AD-78D5-DF35-121F0B0384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91645"/>
            <a:ext cx="10610467" cy="4425697"/>
          </a:xfrm>
        </p:spPr>
      </p:pic>
    </p:spTree>
    <p:extLst>
      <p:ext uri="{BB962C8B-B14F-4D97-AF65-F5344CB8AC3E}">
        <p14:creationId xmlns:p14="http://schemas.microsoft.com/office/powerpoint/2010/main" val="1058660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67C7A-B3D5-AC9C-7B30-6D69BC56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3.3 if-else statements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EEB5-71CE-775C-58AB-D0ADFAE06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If-else statements allow you to efficiently represent cases which there are </a:t>
            </a:r>
            <a:r>
              <a:rPr lang="en-US" altLang="zh-CN" b="1" dirty="0"/>
              <a:t>only two possible outcome:</a:t>
            </a:r>
          </a:p>
          <a:p>
            <a:pPr lvl="1"/>
            <a:r>
              <a:rPr lang="en-US" altLang="zh-CN" dirty="0"/>
              <a:t>Even or odd</a:t>
            </a:r>
          </a:p>
          <a:p>
            <a:pPr lvl="1"/>
            <a:r>
              <a:rPr lang="en-US" altLang="zh-CN" dirty="0"/>
              <a:t>Pass or fail </a:t>
            </a:r>
          </a:p>
          <a:p>
            <a:pPr lvl="1"/>
            <a:r>
              <a:rPr lang="en-US" altLang="zh-CN" dirty="0"/>
              <a:t>…</a:t>
            </a: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753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EA216-8AAB-B25D-45E9-BFA2717B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Execution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C783E-7338-30D0-DA7A-0AF9AF8FD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EEC48B-9D54-7816-C4C3-2B04C2EDA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880" y="1520848"/>
            <a:ext cx="9697720" cy="533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8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462</Words>
  <Application>Microsoft Office PowerPoint</Application>
  <PresentationFormat>Widescreen</PresentationFormat>
  <Paragraphs>64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等线</vt:lpstr>
      <vt:lpstr>等线 Light</vt:lpstr>
      <vt:lpstr>Arial</vt:lpstr>
      <vt:lpstr>Office Theme</vt:lpstr>
      <vt:lpstr>PowerPoint Presentation</vt:lpstr>
      <vt:lpstr>3.1 Boolean Expressions</vt:lpstr>
      <vt:lpstr>Relational operators </vt:lpstr>
      <vt:lpstr>Examples of using relational operators</vt:lpstr>
      <vt:lpstr>You cannot directly compare objects using relational operators</vt:lpstr>
      <vt:lpstr>3.2 If statement and Control flow</vt:lpstr>
      <vt:lpstr>Example of Execution</vt:lpstr>
      <vt:lpstr>3.3 if-else statements</vt:lpstr>
      <vt:lpstr>Example of Execution</vt:lpstr>
      <vt:lpstr>3.4 Else-if Statements</vt:lpstr>
      <vt:lpstr>Example of Execution (positive, negative and 0) </vt:lpstr>
      <vt:lpstr>Key difference between consecutive if statements and if, else-if statements</vt:lpstr>
      <vt:lpstr>3.5 Compound Boolean Expression</vt:lpstr>
      <vt:lpstr>The &amp;&amp; (and) Operator</vt:lpstr>
      <vt:lpstr>The || (or) Operator</vt:lpstr>
      <vt:lpstr>The ! (not) Operator</vt:lpstr>
      <vt:lpstr>Operator Precedence </vt:lpstr>
      <vt:lpstr>Operator Shortcut</vt:lpstr>
      <vt:lpstr>Example of Execution (Operator Shortcut)</vt:lpstr>
      <vt:lpstr>3.6 Equivalent Boolean Expressions</vt:lpstr>
      <vt:lpstr>Demorgen’s Law</vt:lpstr>
      <vt:lpstr>3.7 Comparing Objects</vt:lpstr>
      <vt:lpstr>Summary for comparison</vt:lpstr>
      <vt:lpstr>The null comparison</vt:lpstr>
      <vt:lpstr>Example of Execution 3.7.7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60</cp:revision>
  <dcterms:created xsi:type="dcterms:W3CDTF">2025-10-15T06:11:41Z</dcterms:created>
  <dcterms:modified xsi:type="dcterms:W3CDTF">2025-10-28T01:21:52Z</dcterms:modified>
</cp:coreProperties>
</file>