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8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77A72-6288-4EFF-9184-7B7F13BFFF4F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B880B-6DA1-4072-9AED-820A79C764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5256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https://www.mathsisfun.com/games/guess_number.html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880B-6DA1-4072-9AED-820A79C764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48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880B-6DA1-4072-9AED-820A79C764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746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B880B-6DA1-4072-9AED-820A79C764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714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93571-EC99-787A-76DA-42F2E2EB8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427D4-371C-E871-B06D-8C21347C1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F9444-368C-E74F-8B5C-65C0E506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70701-2E34-561D-FDBF-6E84B475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8872A-3D64-93C6-EF9F-5DF65007A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447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4A3D8-233F-99C1-E064-747142184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2B019A-BA92-F52E-A225-07E26D8B0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05E9E-5A0A-CF9C-C9C8-F2D1DFECB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16FAA-BF12-50DF-9ABF-157B1747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CC21E-8F9F-40C4-51BB-D3F7CAC8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725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66A8F4-3D16-3F4F-4DB3-EFCE48133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EBEC7-C6B7-4F04-DA9A-B6B807633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89992-C1CD-B720-022B-EA826C72E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34915-E3D0-5BA0-9E57-37E5D5F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3279B-772B-7C51-AD2C-A7BB97106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04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9873-8823-70E7-60C9-680C1DBF3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7198D-A11F-E657-EB32-FEF3EDCBA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04271-FBF9-F358-1C5E-AC6278CB9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B0BCC-0384-A476-7793-26175C2A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76629-F005-7D9B-3881-1480ABA3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986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ADA3-39C6-9032-A97D-452F017BE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1D375-E0C7-EBF3-B8CE-9B90CD652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52C8-950E-C892-1FDE-8A796E9DF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8AC02-72BE-3998-0F81-8D6EB1C6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67529-05F9-A10A-8A89-FF139FFA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274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37872-CB86-5492-A90A-B55792A6D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E0C3-2B9A-4594-67B4-21D896BFA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C3C26-962A-F5D1-550E-57F229E8D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A25C1-B1A4-7C20-F155-DF0D45F4B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1F0C3-A5F1-CAF3-7A3A-64B5F22D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EA187-0F94-3513-BC8B-C45F4F56B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240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113F9-F378-F65C-E871-B5F284F5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846188-CDFA-929D-3FC2-E38ACA111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B7DB7-91F8-B85F-70C9-99624BFBA2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71F39-7757-76C1-FD39-45B6372B5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7C4B26-FBE7-2263-03B6-386F960BB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05941-1F72-D179-AE85-C957F9E0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0ADB4A-02CA-1AE6-EB25-B97B2180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AD7F5B-C9A6-6FBC-130A-F55994989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42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A7B11-3484-44F0-17B4-5870C5A09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26E7D-FD3C-B29F-AF13-EA1679E59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79E8EF-4013-EA0F-FCE8-0EE2165C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416051-127F-FEC3-3B1F-6EAE22A84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37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765D4B-752C-980B-018A-1A72B33F6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399B01-A055-A81A-A271-95AB775FB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478E4-8F02-0EE5-4A68-637C050D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957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1321-2065-2B2E-05CF-8EBE8248A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0C895-556F-FA4E-7A21-3ECB00A6F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1F1EC4-0951-B391-3FF4-4940C24BE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13EF2-C0C3-ED60-AA01-3FA2A0F2C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06A1F-5758-5762-6FF9-81DCAA34D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0CD45-313A-5B5F-3714-AAE32AA0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8477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0DA94-5DE6-3129-91EC-8AF0769B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1AD3E-0DAB-3CD8-9736-1067605E07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12191-32B3-FAFE-EFFD-E7BB910A2A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C4F30-42A5-335B-6E30-1A31A936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4FC6C-F711-6C4C-EC34-1EB50627E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9F4D1-BC72-5E3A-9DF1-529F2844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832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991EDC-0F14-A385-D4A9-EC04AD8B2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A6AB0-35C2-F402-D5E8-382BB384D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E8BD9-8066-B88E-D676-BD8165A6E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447326-1C0D-4731-81AA-92058E2394E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328AE-1F39-74D8-4C44-35E47C2D5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EE84B-F738-2D25-4274-50389A1B7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399BCA-B013-4D1B-B127-BCA31F9DF50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732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2F852-4BBD-05DA-8B64-E08E66BF16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77958-1741-5962-61B2-0B48B3C0A4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414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4218-8866-CE22-0734-90137E06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When should you use while loops and for loops?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C96F6-603D-B428-20A4-7B7CE9BC2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Usually, you use </a:t>
            </a:r>
            <a:r>
              <a:rPr lang="en-US" altLang="zh-CN" b="1" dirty="0"/>
              <a:t>while loops </a:t>
            </a:r>
            <a:r>
              <a:rPr lang="en-US" altLang="zh-CN" dirty="0"/>
              <a:t>if you </a:t>
            </a:r>
            <a:r>
              <a:rPr lang="en-US" altLang="zh-CN" b="1" dirty="0"/>
              <a:t>do not know in advance </a:t>
            </a:r>
            <a:r>
              <a:rPr lang="en-US" altLang="zh-CN" dirty="0"/>
              <a:t>how many times the loop will execute</a:t>
            </a:r>
          </a:p>
          <a:p>
            <a:r>
              <a:rPr lang="en-US" altLang="zh-CN" dirty="0"/>
              <a:t>When you write </a:t>
            </a:r>
            <a:r>
              <a:rPr lang="en-US" altLang="zh-CN" b="1" dirty="0"/>
              <a:t>for loops</a:t>
            </a:r>
            <a:r>
              <a:rPr lang="en-US" altLang="zh-CN" dirty="0"/>
              <a:t>, you </a:t>
            </a:r>
            <a:r>
              <a:rPr lang="en-US" altLang="zh-CN" b="1" dirty="0"/>
              <a:t>know exactly how many times </a:t>
            </a:r>
            <a:r>
              <a:rPr lang="en-US" altLang="zh-CN" dirty="0"/>
              <a:t>it will execute because the conditions has already been defined before execution</a:t>
            </a:r>
          </a:p>
          <a:p>
            <a:pPr marL="0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465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C361A-442D-92E0-A483-831CF62F5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4.3 Developing Algorithms Using Strings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1CB08-C83F-FCB8-887D-1D17AEA9F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1953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C44C-FC3A-BD0E-9587-1BF6C749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String Traversal (replace, find etc.)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21CB8-27A9-A9F4-F0EE-8A0525B44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71178C-8819-1241-11AF-FB3145C20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80" y="1825625"/>
            <a:ext cx="11014393" cy="383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290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0CB49-10B1-027D-9131-41596F230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Problem 4.3.6 Replace Letter – Problem Solving Process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6ACC2-EEF2-1262-D3AA-8F032E8CA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0981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Step 1: Read and understand the assignment</a:t>
            </a:r>
          </a:p>
          <a:p>
            <a:pPr lvl="1"/>
            <a:r>
              <a:rPr lang="en-US" altLang="zh-CN" dirty="0"/>
              <a:t>replaces all </a:t>
            </a:r>
            <a:r>
              <a:rPr lang="en-US" altLang="zh-CN" i="1" dirty="0"/>
              <a:t>except the first</a:t>
            </a:r>
            <a:r>
              <a:rPr lang="en-US" altLang="zh-CN" dirty="0"/>
              <a:t> instance of one letter with another</a:t>
            </a:r>
          </a:p>
          <a:p>
            <a:pPr lvl="1"/>
            <a:r>
              <a:rPr lang="en-US" altLang="zh-CN" dirty="0"/>
              <a:t>Modify the </a:t>
            </a:r>
            <a:r>
              <a:rPr lang="en-US" altLang="zh-CN" dirty="0" err="1"/>
              <a:t>replaceLetter</a:t>
            </a:r>
            <a:r>
              <a:rPr lang="en-US" altLang="zh-CN" dirty="0"/>
              <a:t> method</a:t>
            </a:r>
          </a:p>
          <a:p>
            <a:r>
              <a:rPr lang="en-US" altLang="zh-CN" dirty="0"/>
              <a:t>Step 2: Formulate a plan in your head</a:t>
            </a:r>
          </a:p>
          <a:p>
            <a:pPr lvl="1"/>
            <a:r>
              <a:rPr lang="en-US" altLang="zh-CN" dirty="0"/>
              <a:t>I probably should use a </a:t>
            </a:r>
            <a:r>
              <a:rPr lang="en-US" altLang="zh-CN" b="1" dirty="0"/>
              <a:t>loop</a:t>
            </a:r>
            <a:r>
              <a:rPr lang="en-US" altLang="zh-CN" dirty="0"/>
              <a:t> to iterate though the given string, then I need to use </a:t>
            </a:r>
            <a:r>
              <a:rPr lang="en-US" altLang="zh-CN" b="1" dirty="0"/>
              <a:t>if</a:t>
            </a:r>
            <a:r>
              <a:rPr lang="en-US" altLang="zh-CN" dirty="0"/>
              <a:t> to check whether the letter matches the letter to place</a:t>
            </a:r>
          </a:p>
          <a:p>
            <a:pPr lvl="1"/>
            <a:r>
              <a:rPr lang="en-US" altLang="zh-CN" dirty="0"/>
              <a:t>How can I modify the original String since strings are immutable? Em...Maybe I should probably create a new one</a:t>
            </a:r>
          </a:p>
          <a:p>
            <a:pPr lvl="1"/>
            <a:r>
              <a:rPr lang="en-US" altLang="zh-CN" dirty="0"/>
              <a:t>Then finally, how do I keep the first one, I will need some mechanism to check whether the letter appears the first time, maybe a counter would do?</a:t>
            </a:r>
          </a:p>
          <a:p>
            <a:r>
              <a:rPr lang="en-US" altLang="zh-CN" dirty="0"/>
              <a:t>Step 3: Turn your plan into Code</a:t>
            </a:r>
          </a:p>
          <a:p>
            <a:r>
              <a:rPr lang="en-US" altLang="zh-CN" dirty="0"/>
              <a:t>Step 4: Run and Debug</a:t>
            </a:r>
          </a:p>
          <a:p>
            <a:r>
              <a:rPr lang="en-US" altLang="zh-CN" dirty="0"/>
              <a:t>Step 5: Check Code</a:t>
            </a:r>
          </a:p>
          <a:p>
            <a:pPr lvl="1"/>
            <a:endParaRPr lang="en-US" altLang="zh-CN" dirty="0"/>
          </a:p>
          <a:p>
            <a:pPr lvl="2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11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B16A8-D6EC-542E-4048-76E6CA8C1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4.4. Informal Run-time Analysis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2E5D7-272D-6759-359E-05574B014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Algorithms: A step-by-step process to solve a problem</a:t>
            </a:r>
          </a:p>
          <a:p>
            <a:pPr lvl="1"/>
            <a:r>
              <a:rPr lang="en-US" altLang="zh-CN" dirty="0"/>
              <a:t>Correctness</a:t>
            </a:r>
          </a:p>
          <a:p>
            <a:pPr lvl="1"/>
            <a:r>
              <a:rPr lang="en-US" altLang="zh-CN" dirty="0"/>
              <a:t>Efficiency</a:t>
            </a:r>
          </a:p>
          <a:p>
            <a:pPr lvl="1"/>
            <a:r>
              <a:rPr lang="en-US" altLang="zh-CN" dirty="0"/>
              <a:t>Readability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4961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38DBC-5CAF-EB36-1950-EEF42A20A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Algorithm Efficiency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F8485-518F-2957-FACD-51E314812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Running programs take CPU time, which often is positively correlated cost. Thus,</a:t>
            </a:r>
            <a:r>
              <a:rPr lang="zh-CN" altLang="en-US" dirty="0"/>
              <a:t> </a:t>
            </a:r>
            <a:r>
              <a:rPr lang="en-US" altLang="zh-CN" dirty="0"/>
              <a:t>we</a:t>
            </a:r>
            <a:r>
              <a:rPr lang="zh-CN" altLang="en-US" dirty="0"/>
              <a:t> </a:t>
            </a:r>
            <a:r>
              <a:rPr lang="en-US" altLang="zh-CN" dirty="0"/>
              <a:t>prefer</a:t>
            </a:r>
            <a:r>
              <a:rPr lang="zh-CN" altLang="en-US" dirty="0"/>
              <a:t> </a:t>
            </a:r>
            <a:r>
              <a:rPr lang="en-US" altLang="zh-CN" dirty="0"/>
              <a:t>algorithms</a:t>
            </a:r>
            <a:r>
              <a:rPr lang="zh-CN" altLang="en-US" dirty="0"/>
              <a:t> </a:t>
            </a:r>
            <a:r>
              <a:rPr lang="en-US" altLang="zh-CN" dirty="0"/>
              <a:t>that</a:t>
            </a:r>
            <a:r>
              <a:rPr lang="zh-CN" altLang="en-US" dirty="0"/>
              <a:t> </a:t>
            </a:r>
            <a:r>
              <a:rPr lang="en-US" altLang="zh-CN" dirty="0"/>
              <a:t>gives</a:t>
            </a:r>
            <a:r>
              <a:rPr lang="zh-CN" altLang="en-US" dirty="0"/>
              <a:t> </a:t>
            </a:r>
            <a:r>
              <a:rPr lang="en-US" altLang="zh-CN" dirty="0"/>
              <a:t>correct</a:t>
            </a:r>
            <a:r>
              <a:rPr lang="zh-CN" altLang="en-US" dirty="0"/>
              <a:t> </a:t>
            </a:r>
            <a:r>
              <a:rPr lang="en-US" altLang="zh-CN" dirty="0"/>
              <a:t>answer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use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b="1" dirty="0"/>
              <a:t>least</a:t>
            </a:r>
            <a:r>
              <a:rPr lang="zh-CN" altLang="en-US" b="1" dirty="0"/>
              <a:t> </a:t>
            </a:r>
            <a:r>
              <a:rPr lang="en-US" altLang="zh-CN" b="1" dirty="0"/>
              <a:t>time.</a:t>
            </a:r>
            <a:r>
              <a:rPr lang="zh-CN" altLang="en-US" b="1" dirty="0"/>
              <a:t> </a:t>
            </a:r>
            <a:endParaRPr lang="en-US" altLang="zh-CN" b="1" dirty="0"/>
          </a:p>
          <a:p>
            <a:r>
              <a:rPr lang="en-US" altLang="zh-CN" dirty="0"/>
              <a:t>To quantify how efficient the algorithm is, we use a simple metric called </a:t>
            </a:r>
            <a:r>
              <a:rPr lang="en-US" altLang="zh-CN" b="1" dirty="0"/>
              <a:t>execution count</a:t>
            </a:r>
            <a:r>
              <a:rPr lang="en-US" altLang="zh-CN" dirty="0"/>
              <a:t>. Generally speaking, the algorithm that has less execution count is more efficient </a:t>
            </a:r>
          </a:p>
        </p:txBody>
      </p:sp>
    </p:spTree>
    <p:extLst>
      <p:ext uri="{BB962C8B-B14F-4D97-AF65-F5344CB8AC3E}">
        <p14:creationId xmlns:p14="http://schemas.microsoft.com/office/powerpoint/2010/main" val="1762802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6F8A-AC7A-2196-3DE4-C16BE671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Execution count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F0FAF0-EEE1-A2F0-4090-9C526AA68E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880" y="1613849"/>
            <a:ext cx="4915326" cy="45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08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83792-1381-EADD-6D15-3FFB346E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See Practice Midterm Q9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B7714-4EFF-5EFA-4E1E-4057BFD07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63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03B6C-A897-4E7C-D89F-431545C51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4.1 Iteration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CBD00-527A-C41B-6D90-F3972C59B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By using iteration, we </a:t>
            </a:r>
            <a:r>
              <a:rPr lang="en-US" altLang="zh-CN" b="1" dirty="0"/>
              <a:t>avoid writing repetitive code</a:t>
            </a:r>
            <a:r>
              <a:rPr lang="en-US" altLang="zh-CN" dirty="0"/>
              <a:t>, and by combining with conditional (if) statement, we can achieve more complex logic</a:t>
            </a:r>
          </a:p>
          <a:p>
            <a:r>
              <a:rPr lang="en-US" altLang="zh-CN" dirty="0"/>
              <a:t>Ex. Guess the number game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350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E860C-1DAC-73D9-1934-CAD02C41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While-loops</a:t>
            </a:r>
            <a:endParaRPr lang="zh-CN" alt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BC6B125-9CD2-22EE-9D99-76102F49FB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727" y="1822768"/>
            <a:ext cx="10852658" cy="384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62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DE8C4-87B0-9804-7B36-10FE211C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Execution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4F093B-6DD2-C6CE-46F7-3A4424612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8671560" cy="48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111BA-311E-8231-B7E8-211415C3A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Avoid Infinite loops!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0DCFF3-FEC0-D0EF-74BE-2FF81365A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081" y="1541304"/>
            <a:ext cx="9615959" cy="377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2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BA3F1-97F1-330D-F7A5-46294418C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4.2 For Loops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733C9-968A-D27C-ECB4-BEF7A7CF5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There are two ways of implementing iteration statement:</a:t>
            </a:r>
          </a:p>
          <a:p>
            <a:pPr lvl="1"/>
            <a:r>
              <a:rPr lang="en-US" altLang="zh-CN" dirty="0"/>
              <a:t>While loops (4.1)</a:t>
            </a:r>
          </a:p>
          <a:p>
            <a:pPr lvl="1"/>
            <a:r>
              <a:rPr lang="en-US" altLang="zh-CN" dirty="0"/>
              <a:t>For loops </a:t>
            </a:r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70663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25885-CB80-2DCD-B40B-B5FD57626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Recap: While loops</a:t>
            </a:r>
            <a:endParaRPr lang="zh-CN" altLang="en-US" dirty="0"/>
          </a:p>
        </p:txBody>
      </p:sp>
      <p:pic>
        <p:nvPicPr>
          <p:cNvPr id="4" name="Content Placeholder 6">
            <a:extLst>
              <a:ext uri="{FF2B5EF4-FFF2-40B4-BE49-F238E27FC236}">
                <a16:creationId xmlns:a16="http://schemas.microsoft.com/office/drawing/2014/main" id="{CA676553-512A-4F29-D0A3-FE38AAB0C0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727" y="1822768"/>
            <a:ext cx="10852658" cy="384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3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A4D86-AC53-2FB1-340E-79CA4CF7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For Loops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B8F8A5-CF41-C272-1CB6-C3909631D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833" y="1966355"/>
            <a:ext cx="10748333" cy="315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586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0CFD-E77C-7D80-96CC-B8A14725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of Execution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683C10-DEC7-2BD7-C8E6-EB773C17C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960" y="1690688"/>
            <a:ext cx="11037330" cy="365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506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383</Words>
  <Application>Microsoft Office PowerPoint</Application>
  <PresentationFormat>Widescreen</PresentationFormat>
  <Paragraphs>43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等线</vt:lpstr>
      <vt:lpstr>等线 Light</vt:lpstr>
      <vt:lpstr>Arial</vt:lpstr>
      <vt:lpstr>Office Theme</vt:lpstr>
      <vt:lpstr>PowerPoint Presentation</vt:lpstr>
      <vt:lpstr>4.1 Iteration</vt:lpstr>
      <vt:lpstr>While-loops</vt:lpstr>
      <vt:lpstr>Example of Execution</vt:lpstr>
      <vt:lpstr>Avoid Infinite loops!</vt:lpstr>
      <vt:lpstr>4.2 For Loops</vt:lpstr>
      <vt:lpstr>Recap: While loops</vt:lpstr>
      <vt:lpstr>For Loops</vt:lpstr>
      <vt:lpstr>Example of Execution</vt:lpstr>
      <vt:lpstr>When should you use while loops and for loops?</vt:lpstr>
      <vt:lpstr>4.3 Developing Algorithms Using Strings</vt:lpstr>
      <vt:lpstr>String Traversal (replace, find etc.)</vt:lpstr>
      <vt:lpstr>Example Problem 4.3.6 Replace Letter – Problem Solving Process</vt:lpstr>
      <vt:lpstr>4.4. Informal Run-time Analysis</vt:lpstr>
      <vt:lpstr>Algorithm Efficiency</vt:lpstr>
      <vt:lpstr>Example of Execution count</vt:lpstr>
      <vt:lpstr>See Practice Midterm Q9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Wang, Siwen</dc:creator>
  <cp:lastModifiedBy>Wang, Siwen</cp:lastModifiedBy>
  <cp:revision>56</cp:revision>
  <dcterms:created xsi:type="dcterms:W3CDTF">2025-10-29T06:24:36Z</dcterms:created>
  <dcterms:modified xsi:type="dcterms:W3CDTF">2025-11-06T07:43:51Z</dcterms:modified>
</cp:coreProperties>
</file>