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Worst Case Scenario Operation Counts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14</c:v>
                </c:pt>
                <c:pt idx="4">
                  <c:v>15</c:v>
                </c:pt>
                <c:pt idx="5">
                  <c:v>16</c:v>
                </c:pt>
                <c:pt idx="6">
                  <c:v>17</c:v>
                </c:pt>
                <c:pt idx="7">
                  <c:v>18</c:v>
                </c:pt>
                <c:pt idx="8">
                  <c:v>19</c:v>
                </c:pt>
                <c:pt idx="9">
                  <c:v>20</c:v>
                </c:pt>
                <c:pt idx="10">
                  <c:v>21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14</c:v>
                </c:pt>
                <c:pt idx="4">
                  <c:v>15</c:v>
                </c:pt>
                <c:pt idx="5">
                  <c:v>16</c:v>
                </c:pt>
                <c:pt idx="6">
                  <c:v>17</c:v>
                </c:pt>
                <c:pt idx="7">
                  <c:v>18</c:v>
                </c:pt>
                <c:pt idx="8">
                  <c:v>19</c:v>
                </c:pt>
                <c:pt idx="9">
                  <c:v>20</c:v>
                </c:pt>
                <c:pt idx="10">
                  <c:v>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C50-4EA5-846A-B9B574ED6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4639216"/>
        <c:axId val="584639936"/>
      </c:scatterChart>
      <c:valAx>
        <c:axId val="584639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Length of </a:t>
                </a:r>
                <a:r>
                  <a:rPr lang="en-US" baseline="0"/>
                  <a:t>list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42395002854690111"/>
              <c:y val="0.9100899931678151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84639936"/>
        <c:crosses val="autoZero"/>
        <c:crossBetween val="midCat"/>
      </c:valAx>
      <c:valAx>
        <c:axId val="58463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Worst Case Scenario Operation Counts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846392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0FF73-33A6-480B-907D-FEF63E8E1922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B6072-AEC7-4356-BF16-952F2DA884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263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B6072-AEC7-4356-BF16-952F2DA884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3536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B6072-AEC7-4356-BF16-952F2DA884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7532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B6072-AEC7-4356-BF16-952F2DA884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4382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https://www.youtube.com/watch?v=TZRWRjq2CAg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B6072-AEC7-4356-BF16-952F2DA884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8196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847E0-FCC5-3CA9-2186-15B617D0F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05B678-65FF-B9DA-131E-57E9B6A838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6220A-7D82-B66A-9518-CA74056B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C760A-2D06-3575-A0D0-7886B98C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FFCA3-9388-037D-FF0A-6F848CFEB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5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EA8E3-EA79-CA33-9D72-3B53CF7CB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8A8279-FF03-9014-708F-A3CED9B78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C5E79-B372-2D3D-EF24-DB6A76D9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7651-7790-7355-2AC7-D45AB7A4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D97C6-35CB-DAB6-C313-94E4D71FD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271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243C69-559F-7DC3-7D5E-BC57619FAF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6F76A8-54A5-B9AB-80DD-E0F8943A5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F0A5B-FFCC-9C4C-AFD3-815F853B5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4BCD0-B7DB-83A8-DCD6-C14B769BF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ABDC3-FF9F-6B0A-9EC3-3A0D09697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27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5EA11-FEA7-F4C2-AE44-A90550E35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31FDB-CA21-A9AD-0CF2-A0326DA8F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DD1C5-CBB3-E133-2812-4EEC83553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49EAF-D940-F7CF-E725-2F2C2018B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0FD8A-39D0-852E-4AC9-14A56B337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541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ABF0-FFC9-C578-4672-B09CB691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46E84-1293-9901-2531-B8DB0BA8B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DF319-A887-62C3-E521-DFCF666AD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0EDD3-09D2-EBEF-EDDB-613DE96D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900B5-2112-B9EB-8D2F-C9B6BCB06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7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D708-973E-3884-F0EB-98EA90A5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4FCAD-1C08-E17A-BE9C-52E41E47B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19529-4376-11CB-7B6D-336FDC18C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0189C-8E35-22EF-12EA-7EADE7C8B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FE91E8-A27D-6DA9-9849-862A30F4C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89953-B39E-EC82-139D-544AB19F9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7080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1F84F-CBF3-AB82-AE8D-F6F4EAB8A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08A63-E364-F241-3758-33ED35E21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A9005F-0885-17B5-D137-86CEB8E83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C92B6F-A99E-6897-4BDD-D1C1DE9F31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88D593-AB4C-2577-975B-D0A1E3C20F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1EA83D-C9F5-56B8-5369-D070B7F43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14294-7C58-D033-13DE-8BBF12B63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0F8DD7-656B-3C78-A40F-CC8131011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808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532A-F19E-3130-5D7F-843B1F114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529F1-2983-9007-B35E-9F9A520E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9B5D4A-A7DA-6A3D-3906-0CBCC7319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DEB954-364E-CC82-345C-B6E510D6A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8114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C2FB85-F819-5CCE-FA7B-65B221215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EDF83F-A7E5-01E6-618A-3832B115A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71D1A-DA7D-5ECA-F5D2-B240A915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840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DE891-FD70-23B7-5DD4-940CEAED6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F70B5-3285-71AB-FF4A-5E9A3C483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D8324-E4D6-7278-56EC-4883A1E4F9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682C05-6699-3F81-540B-0EC725D5C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2679B-E183-62E8-EBB9-D0529E9AC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0440F-E912-3E2A-8591-44775754A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193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F2531-77B1-0A88-2725-6AB451C30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31D0C4-BC33-0869-E50A-E3062937E0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C92F0-4C73-2431-2BC0-3DBBB3520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6D7CA-E9A2-5E1E-D895-E8A5B69E6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F7242-8E37-4D35-CBAB-08EC6BE9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7D464C-4DA1-0DA5-F99E-D5E82FC35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780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9F1525-78AC-0FB6-CDD9-EAE673CDD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28D1F-6F2B-F5FC-BE76-5360BEE29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D3438-2386-3674-9341-2F05BF803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8FBB85-2FD3-4E52-AC1C-A412E5522F70}" type="datetimeFigureOut">
              <a:rPr lang="zh-CN" altLang="en-US" smtClean="0"/>
              <a:t>2026/1/16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6D2CA-37BE-A51D-D77A-F5401F75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566-2A90-7FB9-8773-E65895F4F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6CF01E-C60F-4EFC-AEF6-CB29CF8E4B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286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A8D34-661B-6F66-E404-69101DA879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A5C75-57F0-A450-887A-BAF279A3D1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7992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32BF-7B7C-7319-CC0C-A828E6E5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Linear Search for numbers</a:t>
            </a:r>
            <a:endParaRPr lang="zh-CN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1273D7-4BC0-4D2C-89A5-A077F1ADE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853248"/>
            <a:ext cx="8159872" cy="451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198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3BCB1-433F-2C7D-11D1-5D942D47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Linear Search for Strings</a:t>
            </a:r>
            <a:endParaRPr lang="zh-CN" alt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4CF65B-E3F7-449D-FECB-84FF42C3F7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35862" y="1955194"/>
            <a:ext cx="8501598" cy="396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847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1218B-F62E-5FB5-90DA-A00B98561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7.6 Sorting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E51DB-D372-6B76-8812-D1EAA6461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Selection Sort</a:t>
            </a:r>
          </a:p>
          <a:p>
            <a:r>
              <a:rPr lang="en-US" altLang="zh-CN" dirty="0"/>
              <a:t>Insertion Sort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67793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24DB6-92C2-8AC7-DF62-EE5EF3CA4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Selection Sort with Example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DF42F-32CE-D306-7C11-2943A38C5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Number of Operations: </a:t>
            </a:r>
            <a:r>
              <a:rPr lang="en-US" altLang="zh-CN" b="1" dirty="0"/>
              <a:t>n(n-1)/2</a:t>
            </a:r>
          </a:p>
          <a:p>
            <a:r>
              <a:rPr lang="en-US" altLang="zh-CN" dirty="0"/>
              <a:t>Always takes the same number of searches regardless whether the list is almost sorted or not</a:t>
            </a:r>
            <a:endParaRPr lang="zh-CN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505D86-006A-EF5E-E341-697524391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880" y="3177301"/>
            <a:ext cx="5933440" cy="323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44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01384-57D0-7740-C63B-B886AD7A3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Insertion Sort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95CE1-2482-7F60-0572-110285810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Number of Operations Best Case: </a:t>
            </a:r>
            <a:r>
              <a:rPr lang="en-US" altLang="zh-CN" b="1" dirty="0"/>
              <a:t>n</a:t>
            </a:r>
          </a:p>
          <a:p>
            <a:r>
              <a:rPr lang="en-US" altLang="zh-CN" dirty="0"/>
              <a:t>Number of Operations Worst Case: </a:t>
            </a:r>
            <a:r>
              <a:rPr lang="en-US" altLang="zh-CN" b="1" dirty="0"/>
              <a:t>n(n-1)/2</a:t>
            </a:r>
          </a:p>
          <a:p>
            <a:r>
              <a:rPr lang="en-US" altLang="zh-CN" b="1" dirty="0"/>
              <a:t>Best for almost sorted list!</a:t>
            </a:r>
            <a:endParaRPr lang="zh-CN" altLang="en-US" b="1" dirty="0"/>
          </a:p>
          <a:p>
            <a:endParaRPr lang="zh-CN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FD75A8-DA84-6733-97E1-21213D078D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880" y="3177301"/>
            <a:ext cx="5933440" cy="323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9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37139-4D26-9664-5A2E-136D78058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Additional Material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F3631-0BF0-1793-E25F-D3C5488D3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static int </a:t>
            </a:r>
            <a:r>
              <a:rPr lang="en-US" altLang="zh-CN" dirty="0" err="1"/>
              <a:t>parseInt</a:t>
            </a:r>
            <a:r>
              <a:rPr lang="en-US" altLang="zh-CN" dirty="0"/>
              <a:t>(String s)</a:t>
            </a:r>
          </a:p>
          <a:p>
            <a:r>
              <a:rPr lang="en-US" altLang="zh-CN" dirty="0"/>
              <a:t>static double </a:t>
            </a:r>
            <a:r>
              <a:rPr lang="en-US" altLang="zh-CN" dirty="0" err="1"/>
              <a:t>parseDouble</a:t>
            </a:r>
            <a:r>
              <a:rPr lang="en-US" altLang="zh-CN" dirty="0"/>
              <a:t>(String s)</a:t>
            </a:r>
          </a:p>
          <a:p>
            <a:r>
              <a:rPr lang="en-US" altLang="zh-CN" dirty="0"/>
              <a:t>Ethical Issues &amp; Dataset analysis (see curriculum)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4815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77E48-7CCA-D6BE-D1F1-B86C334BF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7.1 </a:t>
            </a:r>
            <a:r>
              <a:rPr lang="en-US" altLang="zh-CN" dirty="0" err="1"/>
              <a:t>ArrayList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A058B-AE30-E38B-F982-0EF8A6932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ArrayList</a:t>
            </a:r>
            <a:r>
              <a:rPr lang="en-US" altLang="zh-CN" dirty="0"/>
              <a:t> is a </a:t>
            </a:r>
            <a:r>
              <a:rPr lang="en-US" altLang="zh-CN" b="1" dirty="0"/>
              <a:t>mutable</a:t>
            </a:r>
            <a:r>
              <a:rPr lang="en-US" altLang="zh-CN" dirty="0"/>
              <a:t> list of </a:t>
            </a:r>
            <a:r>
              <a:rPr lang="en-US" altLang="zh-CN" b="1" dirty="0"/>
              <a:t>object references</a:t>
            </a:r>
            <a:endParaRPr lang="zh-CN" alt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529B3A-BE66-926F-329A-1A211F09D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3626" y="3429000"/>
            <a:ext cx="7969395" cy="28829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2C1C8C69-49EC-754B-7051-5DF998EBBEB8}"/>
              </a:ext>
            </a:extLst>
          </p:cNvPr>
          <p:cNvSpPr/>
          <p:nvPr/>
        </p:nvSpPr>
        <p:spPr>
          <a:xfrm>
            <a:off x="8499986" y="3840480"/>
            <a:ext cx="2976880" cy="9245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170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A9BE4-C236-D186-37F8-638420B01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7.2 </a:t>
            </a:r>
            <a:r>
              <a:rPr lang="en-US" altLang="zh-CN" dirty="0" err="1"/>
              <a:t>ArrayList</a:t>
            </a:r>
            <a:r>
              <a:rPr lang="en-US" altLang="zh-CN" dirty="0"/>
              <a:t> Methods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D74DA-D344-71C1-47BF-651231B49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 size()</a:t>
            </a:r>
          </a:p>
          <a:p>
            <a:r>
              <a:rPr lang="en-US" altLang="zh-CN" dirty="0" err="1"/>
              <a:t>boolean</a:t>
            </a:r>
            <a:r>
              <a:rPr lang="en-US" altLang="zh-CN" dirty="0"/>
              <a:t> add(E obj)</a:t>
            </a:r>
          </a:p>
          <a:p>
            <a:r>
              <a:rPr lang="en-US" altLang="zh-CN" dirty="0"/>
              <a:t>void add(int index, E obj)</a:t>
            </a:r>
          </a:p>
          <a:p>
            <a:r>
              <a:rPr lang="en-US" altLang="zh-CN" dirty="0"/>
              <a:t>E get(int index)</a:t>
            </a:r>
          </a:p>
          <a:p>
            <a:r>
              <a:rPr lang="en-US" altLang="zh-CN" dirty="0"/>
              <a:t>E set(int index, E obj)</a:t>
            </a:r>
          </a:p>
          <a:p>
            <a:r>
              <a:rPr lang="en-US" altLang="zh-CN" dirty="0"/>
              <a:t>E remove(int index)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0681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6AFD7-14FD-2648-D4DD-F8973C1B5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CodeHS</a:t>
            </a:r>
            <a:r>
              <a:rPr lang="en-US" altLang="zh-CN" dirty="0"/>
              <a:t> 7.2.4 </a:t>
            </a:r>
            <a:r>
              <a:rPr lang="en-US" altLang="zh-CN"/>
              <a:t>arraylist</a:t>
            </a:r>
            <a:r>
              <a:rPr lang="en-US" altLang="zh-CN" dirty="0"/>
              <a:t> method demo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20ABF-1372-7D5B-3EF1-84EE8FCEA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221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66ECB-A5F0-1A23-F7DD-8A2497DD6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7.3 Traversing </a:t>
            </a:r>
            <a:r>
              <a:rPr lang="en-US" altLang="zh-CN" dirty="0" err="1"/>
              <a:t>ArrayList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A8209-6130-6F55-DBD7-669D63520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Array </a:t>
            </a:r>
            <a:r>
              <a:rPr lang="en-US" altLang="zh-CN" dirty="0" err="1"/>
              <a:t>v.s</a:t>
            </a:r>
            <a:r>
              <a:rPr lang="en-US" altLang="zh-CN" dirty="0"/>
              <a:t>. </a:t>
            </a:r>
            <a:r>
              <a:rPr lang="en-US" altLang="zh-CN" dirty="0" err="1"/>
              <a:t>ArrayList</a:t>
            </a:r>
            <a:r>
              <a:rPr lang="en-US" altLang="zh-CN" dirty="0"/>
              <a:t> Recap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54AD1F-CFEB-4E52-4DC4-CD32F899BB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6902" y="2733041"/>
            <a:ext cx="7912972" cy="357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81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930BC-B3EF-0FE4-E9ED-F081E0074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Array Traversal  </a:t>
            </a:r>
            <a:r>
              <a:rPr lang="en-US" altLang="zh-CN" dirty="0" err="1"/>
              <a:t>v.s</a:t>
            </a:r>
            <a:r>
              <a:rPr lang="en-US" altLang="zh-CN" dirty="0"/>
              <a:t>. </a:t>
            </a:r>
            <a:r>
              <a:rPr lang="en-US" altLang="zh-CN" dirty="0" err="1"/>
              <a:t>ArrayList</a:t>
            </a:r>
            <a:r>
              <a:rPr lang="en-US" altLang="zh-CN" dirty="0"/>
              <a:t> </a:t>
            </a:r>
            <a:r>
              <a:rPr lang="en-US" altLang="zh-CN" dirty="0" err="1"/>
              <a:t>Travsersal</a:t>
            </a:r>
            <a:r>
              <a:rPr lang="en-US" altLang="zh-CN" dirty="0"/>
              <a:t> </a:t>
            </a:r>
            <a:r>
              <a:rPr lang="en-US" altLang="zh-CN" b="1" dirty="0"/>
              <a:t>Regular for loop</a:t>
            </a:r>
            <a:endParaRPr lang="zh-CN" alt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A4961C-9C80-3DCD-2BF2-0B61299BB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768" y="2397634"/>
            <a:ext cx="4911233" cy="29160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9238187-D503-6240-5002-5A40A39796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912" y="2397634"/>
            <a:ext cx="5724999" cy="25198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C30FFF-47CB-2EC3-ED58-7B436FDB7E33}"/>
              </a:ext>
            </a:extLst>
          </p:cNvPr>
          <p:cNvSpPr txBox="1"/>
          <p:nvPr/>
        </p:nvSpPr>
        <p:spPr>
          <a:xfrm>
            <a:off x="2001520" y="5415280"/>
            <a:ext cx="1654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Array Traversal</a:t>
            </a:r>
            <a:endParaRPr lang="zh-CN" alt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FE08E6C-E5EA-170A-25BD-FAFBC139C827}"/>
              </a:ext>
            </a:extLst>
          </p:cNvPr>
          <p:cNvCxnSpPr>
            <a:cxnSpLocks/>
          </p:cNvCxnSpPr>
          <p:nvPr/>
        </p:nvCxnSpPr>
        <p:spPr>
          <a:xfrm>
            <a:off x="5749577" y="1690688"/>
            <a:ext cx="0" cy="43856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823C84D-B696-38BA-A18C-932457D5AA64}"/>
              </a:ext>
            </a:extLst>
          </p:cNvPr>
          <p:cNvSpPr txBox="1"/>
          <p:nvPr/>
        </p:nvSpPr>
        <p:spPr>
          <a:xfrm>
            <a:off x="8072939" y="5415280"/>
            <a:ext cx="1981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ArrayList</a:t>
            </a:r>
            <a:r>
              <a:rPr lang="en-US" altLang="zh-CN" dirty="0"/>
              <a:t> Traversal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3254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1D4D6-BD39-BF5D-BD8C-6704F460C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Array Traversal  </a:t>
            </a:r>
            <a:r>
              <a:rPr lang="en-US" altLang="zh-CN" dirty="0" err="1"/>
              <a:t>v.s</a:t>
            </a:r>
            <a:r>
              <a:rPr lang="en-US" altLang="zh-CN" dirty="0"/>
              <a:t>. </a:t>
            </a:r>
            <a:r>
              <a:rPr lang="en-US" altLang="zh-CN" dirty="0" err="1"/>
              <a:t>ArrayList</a:t>
            </a:r>
            <a:r>
              <a:rPr lang="en-US" altLang="zh-CN" dirty="0"/>
              <a:t> </a:t>
            </a:r>
            <a:r>
              <a:rPr lang="en-US" altLang="zh-CN" dirty="0" err="1"/>
              <a:t>Travsersal</a:t>
            </a:r>
            <a:r>
              <a:rPr lang="en-US" altLang="zh-CN" dirty="0"/>
              <a:t> </a:t>
            </a:r>
            <a:r>
              <a:rPr lang="en-US" altLang="zh-CN" b="1" dirty="0"/>
              <a:t>Enhanced for loop</a:t>
            </a:r>
            <a:endParaRPr lang="zh-CN" alt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873322-5C19-E75D-07F0-83BDA82F1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970" y="2692891"/>
            <a:ext cx="4706460" cy="14722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0B7D9A0-871A-C06A-8CAC-3906A6C717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794982"/>
            <a:ext cx="5982204" cy="95405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1174590-4E25-2120-4557-9EEBCBC3A7BD}"/>
              </a:ext>
            </a:extLst>
          </p:cNvPr>
          <p:cNvCxnSpPr>
            <a:cxnSpLocks/>
          </p:cNvCxnSpPr>
          <p:nvPr/>
        </p:nvCxnSpPr>
        <p:spPr>
          <a:xfrm>
            <a:off x="5749577" y="1690688"/>
            <a:ext cx="0" cy="43856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C3750F5-9FF4-9542-9BB8-E43CC9C42E38}"/>
              </a:ext>
            </a:extLst>
          </p:cNvPr>
          <p:cNvSpPr txBox="1"/>
          <p:nvPr/>
        </p:nvSpPr>
        <p:spPr>
          <a:xfrm>
            <a:off x="2575560" y="4699278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Array</a:t>
            </a:r>
            <a:endParaRPr lang="zh-CN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9CEA53-829C-D182-0120-B73CCBD260AF}"/>
              </a:ext>
            </a:extLst>
          </p:cNvPr>
          <p:cNvSpPr txBox="1"/>
          <p:nvPr/>
        </p:nvSpPr>
        <p:spPr>
          <a:xfrm>
            <a:off x="8567568" y="4716026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ArrayList</a:t>
            </a:r>
            <a:endParaRPr lang="zh-CN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7550AE-1009-DBF1-F829-8785C230722D}"/>
              </a:ext>
            </a:extLst>
          </p:cNvPr>
          <p:cNvSpPr txBox="1"/>
          <p:nvPr/>
        </p:nvSpPr>
        <p:spPr>
          <a:xfrm>
            <a:off x="4783607" y="6190496"/>
            <a:ext cx="1931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Exactly The same!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5040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473D-D814-2DD5-5D4B-2B0452850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Be careful removing element from an </a:t>
            </a:r>
            <a:r>
              <a:rPr lang="en-US" altLang="zh-CN" dirty="0" err="1"/>
              <a:t>ArrayList</a:t>
            </a:r>
            <a:r>
              <a:rPr lang="en-US" altLang="zh-CN" dirty="0"/>
              <a:t>!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85AED-E7A4-1133-C749-9BB7ED6D6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Example: Remove every value that is equal to 4 in the </a:t>
            </a:r>
            <a:r>
              <a:rPr lang="en-US" altLang="zh-CN" dirty="0" err="1"/>
              <a:t>arraylist</a:t>
            </a:r>
            <a:endParaRPr lang="en-US" altLang="zh-CN" dirty="0"/>
          </a:p>
          <a:p>
            <a:r>
              <a:rPr lang="en-US" altLang="zh-CN"/>
              <a:t>7.3.4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27295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FE1B7-D610-103C-E655-C6962F0C6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7.5 Linear Search</a:t>
            </a:r>
            <a:endParaRPr lang="zh-CN" alt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F3C562B-8D0E-07F1-4326-B57E4BFA9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[2,3,5,7,8,15,24,158,350,351,1000]</a:t>
            </a:r>
          </a:p>
          <a:p>
            <a:r>
              <a:rPr lang="en-US" dirty="0"/>
              <a:t>What is the index of 350 in the list? (index starts at 1)</a:t>
            </a:r>
          </a:p>
          <a:p>
            <a:r>
              <a:rPr lang="en-US" dirty="0"/>
              <a:t>How many numbers did you look through to get the correct answer?</a:t>
            </a:r>
          </a:p>
          <a:p>
            <a:r>
              <a:rPr lang="en-US" dirty="0"/>
              <a:t>Best case scenario: 1 operation </a:t>
            </a:r>
          </a:p>
          <a:p>
            <a:r>
              <a:rPr lang="en-US" dirty="0"/>
              <a:t>Average case scenario: 6 operations</a:t>
            </a:r>
          </a:p>
          <a:p>
            <a:r>
              <a:rPr lang="en-US" dirty="0"/>
              <a:t>Worst case scenario: 11 operations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7DCB7FA-0CA0-35F7-3748-E645996954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227427"/>
              </p:ext>
            </p:extLst>
          </p:nvPr>
        </p:nvGraphicFramePr>
        <p:xfrm>
          <a:off x="7130474" y="3623310"/>
          <a:ext cx="4869180" cy="3234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577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293</Words>
  <Application>Microsoft Office PowerPoint</Application>
  <PresentationFormat>Widescreen</PresentationFormat>
  <Paragraphs>52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等线</vt:lpstr>
      <vt:lpstr>等线 Light</vt:lpstr>
      <vt:lpstr>Arial</vt:lpstr>
      <vt:lpstr>Office Theme</vt:lpstr>
      <vt:lpstr>PowerPoint Presentation</vt:lpstr>
      <vt:lpstr>7.1 ArrayList</vt:lpstr>
      <vt:lpstr>7.2 ArrayList Methods</vt:lpstr>
      <vt:lpstr>CodeHS 7.2.4 arraylist method demo</vt:lpstr>
      <vt:lpstr>7.3 Traversing ArrayList</vt:lpstr>
      <vt:lpstr>Array Traversal  v.s. ArrayList Travsersal Regular for loop</vt:lpstr>
      <vt:lpstr>Array Traversal  v.s. ArrayList Travsersal Enhanced for loop</vt:lpstr>
      <vt:lpstr>Be careful removing element from an ArrayList!</vt:lpstr>
      <vt:lpstr>7.5 Linear Search</vt:lpstr>
      <vt:lpstr>Linear Search for numbers</vt:lpstr>
      <vt:lpstr>Linear Search for Strings</vt:lpstr>
      <vt:lpstr>7.6 Sorting</vt:lpstr>
      <vt:lpstr>Selection Sort with Example</vt:lpstr>
      <vt:lpstr>Insertion Sort</vt:lpstr>
      <vt:lpstr>Additional Material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Siwen</dc:creator>
  <cp:lastModifiedBy>Wang, Siwen</cp:lastModifiedBy>
  <cp:revision>47</cp:revision>
  <dcterms:created xsi:type="dcterms:W3CDTF">2026-01-05T09:39:35Z</dcterms:created>
  <dcterms:modified xsi:type="dcterms:W3CDTF">2026-01-16T03:35:34Z</dcterms:modified>
</cp:coreProperties>
</file>