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 Light"/>
        <a:ea typeface="Graphik Light"/>
        <a:cs typeface="Graphik Light"/>
        <a:sym typeface="Graphik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109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55"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/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36" name="Body Level One…"/>
          <p:cNvSpPr txBox="1"/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93" sz="93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Close-up of a layered pattern of gray stone"/>
          <p:cNvSpPr/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Close-up of a white ribbed pattern"/>
          <p:cNvSpPr/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/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Author and Date"/>
          <p:cNvSpPr txBox="1"/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/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/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Slide Subtitle"/>
          <p:cNvSpPr txBox="1"/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chemeClr val="accent1">
              <a:satOff val="-9155"/>
              <a:lumOff val="-32673"/>
            </a:schemeClr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bmp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bmp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.bmp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bmp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bmp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5.bmp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Relationship Id="rId3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g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Jacques Jiao, July 5, 2024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Jacques Jiao, July 5, 2024</a:t>
            </a:r>
          </a:p>
        </p:txBody>
      </p:sp>
      <p:sp>
        <p:nvSpPr>
          <p:cNvPr id="172" name="AP Computer Science Principles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 Computer Science Principles</a:t>
            </a:r>
          </a:p>
        </p:txBody>
      </p:sp>
      <p:sp>
        <p:nvSpPr>
          <p:cNvPr id="173" name="Micro-Scale Logic Gates in Computer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Micro-Scale Logic Gates in Computers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962" r="0" b="0"/>
          <a:stretch>
            <a:fillRect/>
          </a:stretch>
        </p:blipFill>
        <p:spPr>
          <a:xfrm>
            <a:off x="113856" y="0"/>
            <a:ext cx="24156288" cy="1330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Close-up of a curved, white, layered pattern" descr="Close-up of a curved, white, layered pattern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667" t="0" r="2667" b="0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209" name="BJ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BJT</a:t>
            </a:r>
          </a:p>
        </p:txBody>
      </p:sp>
      <p:sp>
        <p:nvSpPr>
          <p:cNvPr id="210" name="NPN Typ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NPN 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Angular, futuristic, white corridor with shadows" descr="Angular, futuristic, white corridor with shadows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962" r="0" b="0"/>
          <a:stretch>
            <a:fillRect/>
          </a:stretch>
        </p:blipFill>
        <p:spPr>
          <a:xfrm>
            <a:off x="113856" y="0"/>
            <a:ext cx="24156288" cy="13309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7264" t="0" r="19075" b="0"/>
          <a:stretch>
            <a:fillRect/>
          </a:stretch>
        </p:blipFill>
        <p:spPr>
          <a:xfrm>
            <a:off x="4503141" y="0"/>
            <a:ext cx="15377804" cy="137159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5805" t="0" r="19898" b="0"/>
          <a:stretch>
            <a:fillRect/>
          </a:stretch>
        </p:blipFill>
        <p:spPr>
          <a:xfrm>
            <a:off x="4426148" y="0"/>
            <a:ext cx="15531616" cy="137160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1918" t="0" r="21232" b="0"/>
          <a:stretch>
            <a:fillRect/>
          </a:stretch>
        </p:blipFill>
        <p:spPr>
          <a:xfrm>
            <a:off x="4120554" y="2381"/>
            <a:ext cx="16142693" cy="1371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30850" t="0" r="30850" b="0"/>
          <a:stretch>
            <a:fillRect/>
          </a:stretch>
        </p:blipFill>
        <p:spPr>
          <a:xfrm>
            <a:off x="6920706" y="-1"/>
            <a:ext cx="10542738" cy="137159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菖蒲-肌肉化马尾-2.gif" descr="菖蒲-肌肉化马尾-2.gif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-108857" y="-30480"/>
            <a:ext cx="24601714" cy="13776961"/>
          </a:xfrm>
          <a:prstGeom prst="rect">
            <a:avLst/>
          </a:prstGeom>
        </p:spPr>
      </p:pic>
      <p:sp>
        <p:nvSpPr>
          <p:cNvPr id="223" name="Jacques Jiao, July 5, 2024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Jacques Jiao, July 5, 2024</a:t>
            </a:r>
          </a:p>
        </p:txBody>
      </p:sp>
      <p:sp>
        <p:nvSpPr>
          <p:cNvPr id="224" name="Micro-Scale Logic Gates in Computer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Micro-Scale Logic Gates in Computers</a:t>
            </a:r>
          </a:p>
        </p:txBody>
      </p:sp>
      <p:sp>
        <p:nvSpPr>
          <p:cNvPr id="225" name="Thank You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Thank You!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Close-up of a curved, white, layered pattern" descr="Close-up of a curved, white, layered pattern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466854" y="4875063"/>
            <a:ext cx="6755235" cy="3965624"/>
          </a:xfrm>
          <a:prstGeom prst="rect">
            <a:avLst/>
          </a:prstGeom>
        </p:spPr>
      </p:pic>
      <p:pic>
        <p:nvPicPr>
          <p:cNvPr id="176" name="Close-up of a white ribbed pattern" descr="Close-up of a white ribbed pattern"/>
          <p:cNvPicPr>
            <a:picLocks noChangeAspect="1"/>
          </p:cNvPicPr>
          <p:nvPr>
            <p:ph type="pic" idx="23"/>
          </p:nvPr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1453604" y="5131018"/>
            <a:ext cx="11102300" cy="34540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Close-up of the edge of white curved stone" descr="Close-up of the edge of white curved sto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0" r="0" b="14285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179" name="1815-1864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1815-1864</a:t>
            </a:r>
          </a:p>
        </p:txBody>
      </p:sp>
      <p:sp>
        <p:nvSpPr>
          <p:cNvPr id="180" name="George Boole J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George Boole Jr.</a:t>
            </a:r>
          </a:p>
        </p:txBody>
      </p:sp>
      <p:sp>
        <p:nvSpPr>
          <p:cNvPr id="181" name="FR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FRS</a:t>
            </a:r>
          </a:p>
          <a:p>
            <a:pPr/>
            <a:r>
              <a:t>English mathematician, philosopher, and logician</a:t>
            </a:r>
          </a:p>
          <a:p>
            <a:pPr>
              <a:defRPr i="1">
                <a:latin typeface="Graphik"/>
                <a:ea typeface="Graphik"/>
                <a:cs typeface="Graphik"/>
                <a:sym typeface="Graphik"/>
              </a:defRPr>
            </a:pPr>
            <a:r>
              <a:t>The Laws of Thought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Screenshot 2024-07-02 at 11.01.33 PM.png" descr="Screenshot 2024-07-02 at 11.01.3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2340" y="3968940"/>
            <a:ext cx="22019320" cy="57781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Close-up of the edge of white curved stone" descr="Close-up of the edge of white curved sto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250" t="0" r="6250" b="0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186" name="Rel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Relay</a:t>
            </a:r>
          </a:p>
        </p:txBody>
      </p:sp>
      <p:sp>
        <p:nvSpPr>
          <p:cNvPr id="187" name="A Symbolic Analysis of Relay and Switching Circuit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i="1">
                <a:latin typeface="Graphik"/>
                <a:ea typeface="Graphik"/>
                <a:cs typeface="Graphik"/>
                <a:sym typeface="Graphik"/>
              </a:defRPr>
            </a:pPr>
            <a:r>
              <a:t>A Symbolic Analysis of Relay and Switching Circuits</a:t>
            </a:r>
          </a:p>
          <a:p>
            <a:pPr/>
            <a:r>
              <a:t>Harvard Mark 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Relay_principle_horizontal_new.gif" descr="Relay_principle_horizontal_new.gif"/>
          <p:cNvPicPr>
            <a:picLocks noChangeAspect="0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4533900" y="0"/>
            <a:ext cx="15316200" cy="13716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Close-up of the edge of white curved stone" descr="Close-up of the edge of white curved sto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0" t="20190" r="0" b="3519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192" name="First Generation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First Generation</a:t>
            </a:r>
          </a:p>
        </p:txBody>
      </p:sp>
      <p:sp>
        <p:nvSpPr>
          <p:cNvPr id="193" name="Triod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9">
              <a:defRPr spc="-95" sz="9500"/>
            </a:lvl1pPr>
          </a:lstStyle>
          <a:p>
            <a:pPr/>
            <a:r>
              <a:t>Triodes</a:t>
            </a:r>
          </a:p>
        </p:txBody>
      </p:sp>
      <p:sp>
        <p:nvSpPr>
          <p:cNvPr id="194" name="Lee De Forest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Lee De Forest</a:t>
            </a:r>
          </a:p>
          <a:p>
            <a:pPr/>
            <a:r>
              <a:t>ENIAC (1945)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Close-up of the edge of white curved stone" descr="Close-up of the edge of white curved sto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6546" t="0" r="6546" b="0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197" name="Second Generation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Second Generation</a:t>
            </a:r>
          </a:p>
        </p:txBody>
      </p:sp>
      <p:sp>
        <p:nvSpPr>
          <p:cNvPr id="198" name="Bipolar Junction Transisto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511808">
              <a:defRPr spc="-62" sz="6200"/>
            </a:lvl1pPr>
          </a:lstStyle>
          <a:p>
            <a:pPr/>
            <a:r>
              <a:t>Bipolar Junction Transistor</a:t>
            </a:r>
          </a:p>
        </p:txBody>
      </p:sp>
      <p:sp>
        <p:nvSpPr>
          <p:cNvPr id="199" name="University of Manchester's experimental Transistor Computer (1953)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University of Manchester's experimental Transistor Computer (1953)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Close-up of the edge of white curved stone" descr="Close-up of the edge of white curved ston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20827" t="0" r="20827" b="0"/>
          <a:stretch>
            <a:fillRect/>
          </a:stretch>
        </p:blipFill>
        <p:spPr>
          <a:xfrm>
            <a:off x="12382500" y="0"/>
            <a:ext cx="12001500" cy="13716000"/>
          </a:xfrm>
          <a:prstGeom prst="rect">
            <a:avLst/>
          </a:prstGeom>
        </p:spPr>
      </p:pic>
      <p:sp>
        <p:nvSpPr>
          <p:cNvPr id="202" name="Third &amp; Fourth Generation"/>
          <p:cNvSpPr txBox="1"/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Third &amp; Fourth Generation</a:t>
            </a:r>
          </a:p>
        </p:txBody>
      </p:sp>
      <p:sp>
        <p:nvSpPr>
          <p:cNvPr id="203" name="Integrated Circuit and Microprocess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48511">
              <a:defRPr spc="-42" sz="4300"/>
            </a:lvl1pPr>
          </a:lstStyle>
          <a:p>
            <a:pPr/>
            <a:r>
              <a:t>Integrated Circuit and Microprocessors </a:t>
            </a:r>
          </a:p>
        </p:txBody>
      </p:sp>
      <p:sp>
        <p:nvSpPr>
          <p:cNvPr id="204" name="Field-effect transistors(FET)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Field-effect transistors(FET)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 Light"/>
            <a:ea typeface="Graphik Light"/>
            <a:cs typeface="Graphik 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