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7" r:id="rId30"/>
    <p:sldId id="284" r:id="rId31"/>
    <p:sldId id="285" r:id="rId32"/>
    <p:sldId id="286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wenWork\Desktop\QA\QAAPCSP\Unit2\Test2_statist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Unit 2 test Grade v.s.</a:t>
            </a:r>
            <a:r>
              <a:rPr lang="en-US" baseline="0"/>
              <a:t> Khan Academy Learning Time (Outlier Removed)</a:t>
            </a:r>
            <a:endParaRPr lang="en-US"/>
          </a:p>
        </c:rich>
      </c:tx>
      <c:layout>
        <c:manualLayout>
          <c:xMode val="edge"/>
          <c:yMode val="edge"/>
          <c:x val="0.26118927603141662"/>
          <c:y val="3.10309381270371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Grade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17844378397994698"/>
                  <c:y val="5.3185773145677821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/>
                      <a:t>y = 0.0407x + 54.433</a:t>
                    </a:r>
                    <a:endParaRPr lang="en-US" sz="14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Sheet1!$G$2:$G$12</c:f>
              <c:numCache>
                <c:formatCode>General</c:formatCode>
                <c:ptCount val="11"/>
                <c:pt idx="1">
                  <c:v>154</c:v>
                </c:pt>
                <c:pt idx="2">
                  <c:v>202</c:v>
                </c:pt>
                <c:pt idx="4">
                  <c:v>566</c:v>
                </c:pt>
                <c:pt idx="5">
                  <c:v>536</c:v>
                </c:pt>
                <c:pt idx="6">
                  <c:v>543</c:v>
                </c:pt>
                <c:pt idx="7">
                  <c:v>572</c:v>
                </c:pt>
                <c:pt idx="9">
                  <c:v>365</c:v>
                </c:pt>
                <c:pt idx="10">
                  <c:v>270</c:v>
                </c:pt>
              </c:numCache>
            </c:numRef>
          </c:xVal>
          <c:yVal>
            <c:numRef>
              <c:f>Sheet1!$H$2:$H$12</c:f>
              <c:numCache>
                <c:formatCode>General</c:formatCode>
                <c:ptCount val="11"/>
                <c:pt idx="1">
                  <c:v>69</c:v>
                </c:pt>
                <c:pt idx="2">
                  <c:v>48.5</c:v>
                </c:pt>
                <c:pt idx="4">
                  <c:v>88</c:v>
                </c:pt>
                <c:pt idx="5">
                  <c:v>74</c:v>
                </c:pt>
                <c:pt idx="6">
                  <c:v>57</c:v>
                </c:pt>
                <c:pt idx="7">
                  <c:v>86</c:v>
                </c:pt>
                <c:pt idx="9">
                  <c:v>72.5</c:v>
                </c:pt>
                <c:pt idx="10">
                  <c:v>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E30-4839-A090-FDEC324D8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8509792"/>
        <c:axId val="393959592"/>
      </c:scatterChart>
      <c:valAx>
        <c:axId val="518509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959592"/>
        <c:crosses val="autoZero"/>
        <c:crossBetween val="midCat"/>
      </c:valAx>
      <c:valAx>
        <c:axId val="393959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5097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D7759-C206-4DCF-89DF-C2DDF8D72A8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40709-4292-4A7C-94AC-0B653D90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40709-4292-4A7C-94AC-0B653D90CC7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A6B1-5B36-DBD9-B475-6278C3C64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3A7C4-1E92-664F-E034-DE49D06B9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29C8E-33A8-637A-BC8E-EF89CC7E8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A1C7-9D8A-456B-8794-AE38F3A3B45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12325-7CD4-61AD-D4D8-186D66811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74A0-18A7-EB6A-BD8D-868DAB7C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A8D6-365C-40D5-BAE4-A2E03A11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9D9C1-7A8E-491B-D377-4A2991695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FED62-A8D2-E98C-DA4F-3CE77E22F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F6A0A-0DB8-2DA4-D6BF-30EF9F33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A1C7-9D8A-456B-8794-AE38F3A3B45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A5C05-4D7E-2E37-2689-E18D1D17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C937C-EB7F-353F-07B2-0C5E197D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A8D6-365C-40D5-BAE4-A2E03A11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6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2945-4876-150E-9FC7-46D1141E9C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D584F-82D6-431E-EF48-F2E5B9BC2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F70F0-DA0E-38DC-38B3-7B28C3B3E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A1C7-9D8A-456B-8794-AE38F3A3B45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9D646-DE63-7C57-9759-E2B14B58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CC358-C542-D52B-3C64-D9F96377D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A8D6-365C-40D5-BAE4-A2E03A11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2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25570-75BD-9051-03C1-A66130CAD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0C681-5F9A-1FD0-C780-9BEAE447A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8E2F-7DE8-F33E-2B37-6347CFFB9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A1C7-9D8A-456B-8794-AE38F3A3B45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3D720-2991-3D0C-A37E-C5EDA42C4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331A6-D02E-6F70-9B77-2CDFF8A3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A8D6-365C-40D5-BAE4-A2E03A11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6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BA8C-5BAD-ABC0-41B0-AA23C120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A4D87-1919-397D-4F56-52ABC00ED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CAAA9-0B99-6F55-DEDD-E3149C2B5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A1C7-9D8A-456B-8794-AE38F3A3B45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8CB56-0829-51A9-5D6F-4663C70A5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FDF5C-E2D4-C24F-371B-E263EB8B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A8D6-365C-40D5-BAE4-A2E03A11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3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6A885-64B5-407C-A232-E5CC011EC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3CE9E-46D9-93FA-236B-B44C771E1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499C4-BE85-1500-4A86-87689C824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7A0D4-A2B8-38D4-FCE6-DB48BE177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A1C7-9D8A-456B-8794-AE38F3A3B45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74FC4-E190-AFA7-27DE-326F19B4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4FBE8-1A2A-5774-A688-A808BBD3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A8D6-365C-40D5-BAE4-A2E03A11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2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1BFD-9D92-194D-97E4-54E8292C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DD150-1EC9-7F5D-3B24-6126E55C9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128FD-2D21-9B68-0EB3-3CD7EAE60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9B4E09-3499-BB6A-0E27-2D348D44F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19F49-5A6C-4260-DEED-54CE9E688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3C8D37-3E75-B4C6-A9D0-FDA513193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A1C7-9D8A-456B-8794-AE38F3A3B45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25963F-0725-1D19-2D46-2D99246D1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DD4FC3-2C28-BC2C-6BF1-AF51C735D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A8D6-365C-40D5-BAE4-A2E03A11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4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B6778-D3DB-1BDC-11E8-E95D12C0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E8299-12CF-C324-37AB-E322251D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A1C7-9D8A-456B-8794-AE38F3A3B45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A8A83D-3171-70C1-BDC9-C8CFEBD1D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EC62C-D5D2-869E-B2E8-693FE494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A8D6-365C-40D5-BAE4-A2E03A11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8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029DF0-1145-C83C-A464-AA7220D6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A1C7-9D8A-456B-8794-AE38F3A3B45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75B2C5-6E54-54B5-964E-728E0F17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FA940-5B72-C0DE-E16F-002F8D13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A8D6-365C-40D5-BAE4-A2E03A11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E70D5-700C-7D46-F6B9-514166823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B3EB7-7279-281B-28A3-B14EA7515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DCF63-79B8-2479-7AA1-FED4F15EB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22ED4-4DB2-DE1A-8051-445E26D3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A1C7-9D8A-456B-8794-AE38F3A3B45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45A36-EC0F-D817-5EBF-B3AE24A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E487C-CAE2-4D74-B64B-EB6BCACC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A8D6-365C-40D5-BAE4-A2E03A11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5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79FAE-DE02-532A-4A80-05733E0B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7ED6D6-7CE3-AA0F-964D-307DE6E7DC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82E78-812B-2161-EA3C-01F0180B3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7FD80-A73B-ED62-4828-518721CF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A1C7-9D8A-456B-8794-AE38F3A3B45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44529-00A2-0B72-C75D-2FCAC312B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57CB8-7BC3-71A4-8601-20CBC2E24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A8D6-365C-40D5-BAE4-A2E03A11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0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E50088-E74F-EFE5-8233-3775C689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8376A-99EB-1E58-4986-0C3AB4BE6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D98B1-6EBE-392F-E6B1-DEE973BCF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2A1C7-9D8A-456B-8794-AE38F3A3B45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39106-DEC2-C9F1-C398-4B3CCE73D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1FA15-AEC4-F04C-CC56-A629F46CA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5A8D6-365C-40D5-BAE4-A2E03A11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8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429C9-B055-500B-0660-4CF8A7A878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5 Data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718CE-2D97-03CD-9975-814324303A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08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5158A-A491-06DD-6EDA-5703C737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3FAB4F-E26B-B2CF-F190-20D4DEFE6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6277"/>
            <a:ext cx="2687687" cy="4447595"/>
          </a:xfrm>
        </p:spPr>
      </p:pic>
      <p:pic>
        <p:nvPicPr>
          <p:cNvPr id="7" name="Picture 6" descr="A green line graph on a white background&#10;&#10;Description automatically generated">
            <a:extLst>
              <a:ext uri="{FF2B5EF4-FFF2-40B4-BE49-F238E27FC236}">
                <a16:creationId xmlns:a16="http://schemas.microsoft.com/office/drawing/2014/main" id="{EF58DE96-E0E2-EB2B-1E0B-ED9AFDD05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87" y="1911250"/>
            <a:ext cx="7972207" cy="389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3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E52C-4052-754C-8A8D-A87893DF5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predictions –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CFCE1-DCDF-95FC-3458-A5A0F18D4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42D9137-E11C-2279-820C-1F8A5F7BA1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601304"/>
              </p:ext>
            </p:extLst>
          </p:nvPr>
        </p:nvGraphicFramePr>
        <p:xfrm>
          <a:off x="987599" y="1852883"/>
          <a:ext cx="10247848" cy="455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1454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BAACC-0650-67C1-C2D1-0D11A585E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Correlations</a:t>
            </a:r>
          </a:p>
        </p:txBody>
      </p:sp>
      <p:pic>
        <p:nvPicPr>
          <p:cNvPr id="5" name="Content Placeholder 4" descr="A graph with green dots&#10;&#10;Description automatically generated">
            <a:extLst>
              <a:ext uri="{FF2B5EF4-FFF2-40B4-BE49-F238E27FC236}">
                <a16:creationId xmlns:a16="http://schemas.microsoft.com/office/drawing/2014/main" id="{C34DA159-EE19-3A56-45CD-941D59108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0" y="1898639"/>
            <a:ext cx="3841371" cy="317875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0CB5D5-2F83-AB98-EADA-06F3B315B0ED}"/>
              </a:ext>
            </a:extLst>
          </p:cNvPr>
          <p:cNvSpPr txBox="1"/>
          <p:nvPr/>
        </p:nvSpPr>
        <p:spPr>
          <a:xfrm>
            <a:off x="838200" y="5100681"/>
            <a:ext cx="3230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Temperature </a:t>
            </a:r>
            <a:r>
              <a:rPr lang="en-US" dirty="0" err="1"/>
              <a:t>v.s</a:t>
            </a:r>
            <a:r>
              <a:rPr lang="en-US" dirty="0"/>
              <a:t>. Ice Cream sales</a:t>
            </a:r>
          </a:p>
        </p:txBody>
      </p:sp>
      <p:pic>
        <p:nvPicPr>
          <p:cNvPr id="8" name="Picture 7" descr="A graph of the temperature of a temperature&#10;&#10;Description automatically generated with medium confidence">
            <a:extLst>
              <a:ext uri="{FF2B5EF4-FFF2-40B4-BE49-F238E27FC236}">
                <a16:creationId xmlns:a16="http://schemas.microsoft.com/office/drawing/2014/main" id="{FE5DF8F2-14EA-0B6C-631B-C592CB3CF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60" y="1898638"/>
            <a:ext cx="3805679" cy="31787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AB3BD3-874E-7CD0-B45C-19ED28E54DF9}"/>
              </a:ext>
            </a:extLst>
          </p:cNvPr>
          <p:cNvSpPr txBox="1"/>
          <p:nvPr/>
        </p:nvSpPr>
        <p:spPr>
          <a:xfrm>
            <a:off x="4712254" y="5077395"/>
            <a:ext cx="276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Temperature </a:t>
            </a:r>
            <a:r>
              <a:rPr lang="en-US" dirty="0" err="1"/>
              <a:t>v.s</a:t>
            </a:r>
            <a:r>
              <a:rPr lang="en-US" dirty="0"/>
              <a:t>. Soup sales</a:t>
            </a:r>
          </a:p>
        </p:txBody>
      </p:sp>
      <p:pic>
        <p:nvPicPr>
          <p:cNvPr id="11" name="Picture 10" descr="A graph of the price of a temperature&#10;&#10;Description automatically generated with medium confidence">
            <a:extLst>
              <a:ext uri="{FF2B5EF4-FFF2-40B4-BE49-F238E27FC236}">
                <a16:creationId xmlns:a16="http://schemas.microsoft.com/office/drawing/2014/main" id="{86F3B487-38EA-B950-D178-4EF37676E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96" y="1800103"/>
            <a:ext cx="3805678" cy="33005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C27F96-E077-9D06-4A7B-62B202F1D17F}"/>
              </a:ext>
            </a:extLst>
          </p:cNvPr>
          <p:cNvSpPr txBox="1"/>
          <p:nvPr/>
        </p:nvSpPr>
        <p:spPr>
          <a:xfrm>
            <a:off x="8756890" y="5100679"/>
            <a:ext cx="2642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Temperature </a:t>
            </a:r>
            <a:r>
              <a:rPr lang="en-US" dirty="0" err="1"/>
              <a:t>v.s</a:t>
            </a:r>
            <a:r>
              <a:rPr lang="en-US" dirty="0"/>
              <a:t>. Salt sales</a:t>
            </a:r>
          </a:p>
        </p:txBody>
      </p:sp>
    </p:spTree>
    <p:extLst>
      <p:ext uri="{BB962C8B-B14F-4D97-AF65-F5344CB8AC3E}">
        <p14:creationId xmlns:p14="http://schemas.microsoft.com/office/powerpoint/2010/main" val="145905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302DD-8287-2AE4-2614-62E4B2EE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5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4540F-233E-586B-4178-89EBEE055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tools</a:t>
            </a:r>
          </a:p>
          <a:p>
            <a:r>
              <a:rPr lang="en-US" b="1" dirty="0"/>
              <a:t>Big Data</a:t>
            </a:r>
          </a:p>
        </p:txBody>
      </p:sp>
    </p:spTree>
    <p:extLst>
      <p:ext uri="{BB962C8B-B14F-4D97-AF65-F5344CB8AC3E}">
        <p14:creationId xmlns:p14="http://schemas.microsoft.com/office/powerpoint/2010/main" val="107051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5D95-2EAD-D58E-B3FE-481DD705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58CF5-703D-FC76-B1FC-6579B8ADA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data refers to </a:t>
            </a:r>
            <a:r>
              <a:rPr lang="en-US" b="1" dirty="0"/>
              <a:t>extremely large </a:t>
            </a:r>
            <a:r>
              <a:rPr lang="en-US" dirty="0"/>
              <a:t>and diverse collections of data that continues to grow exponentially over time. These datasets are so huge and complex in volume, velocity, and variety, that </a:t>
            </a:r>
            <a:r>
              <a:rPr lang="en-US" b="1" dirty="0"/>
              <a:t>traditional data management systems cannot store, process, and analyze them </a:t>
            </a:r>
            <a:r>
              <a:rPr lang="en-US" dirty="0"/>
              <a:t>(Google Cloud)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4470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F2C97-2AF6-E15B-7AC6-B32E900B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sources of big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A42CF-0AF9-ABCF-3D52-EABFF6F16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249" y="1806681"/>
            <a:ext cx="10515600" cy="468619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Sensor data </a:t>
            </a:r>
            <a:r>
              <a:rPr lang="en-US" dirty="0"/>
              <a:t>from IoT devices</a:t>
            </a:r>
          </a:p>
          <a:p>
            <a:pPr lvl="1"/>
            <a:r>
              <a:rPr lang="en-US" dirty="0"/>
              <a:t>15.14 billion IoT devices (</a:t>
            </a:r>
            <a:r>
              <a:rPr lang="en-US" dirty="0" err="1"/>
              <a:t>ComTIA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Now imagine each of those 145,743 sensors generating 100 bytes of data every minute resulting in a data volume of nearly 21GB per day (</a:t>
            </a:r>
            <a:r>
              <a:rPr lang="en-US" dirty="0" err="1"/>
              <a:t>sqlStream</a:t>
            </a:r>
            <a:r>
              <a:rPr lang="en-US" dirty="0"/>
              <a:t>)</a:t>
            </a:r>
          </a:p>
          <a:p>
            <a:r>
              <a:rPr lang="en-US" b="1" dirty="0"/>
              <a:t>Social Media </a:t>
            </a:r>
            <a:r>
              <a:rPr lang="en-US" dirty="0"/>
              <a:t>data</a:t>
            </a:r>
          </a:p>
          <a:p>
            <a:pPr lvl="1"/>
            <a:r>
              <a:rPr lang="en-US" dirty="0"/>
              <a:t>As of 2023, the average number of videos uploaded to TikTok each day is estimated to be </a:t>
            </a:r>
            <a:r>
              <a:rPr lang="en-US" b="1" dirty="0"/>
              <a:t>around 10 million</a:t>
            </a:r>
            <a:r>
              <a:rPr lang="en-US" dirty="0"/>
              <a:t>.</a:t>
            </a:r>
            <a:endParaRPr lang="en-US" b="1" dirty="0"/>
          </a:p>
          <a:p>
            <a:r>
              <a:rPr lang="en-US" b="1" dirty="0"/>
              <a:t>Healthcare</a:t>
            </a:r>
          </a:p>
          <a:p>
            <a:pPr lvl="1"/>
            <a:r>
              <a:rPr lang="en-US" dirty="0"/>
              <a:t>Today, more than 40 million MRI scans are carried out every year in the U.S. (UC Berkeley Research)</a:t>
            </a:r>
          </a:p>
          <a:p>
            <a:pPr lvl="1"/>
            <a:r>
              <a:rPr lang="en-US" dirty="0"/>
              <a:t>A single MRI scan results in </a:t>
            </a:r>
            <a:r>
              <a:rPr lang="en-US" b="1" dirty="0"/>
              <a:t>20,000 images</a:t>
            </a:r>
            <a:r>
              <a:rPr lang="en-US" dirty="0"/>
              <a:t>. (Khan Academy)</a:t>
            </a:r>
            <a:endParaRPr lang="en-US" b="1" dirty="0"/>
          </a:p>
          <a:p>
            <a:r>
              <a:rPr lang="en-US" b="1" dirty="0"/>
              <a:t>…</a:t>
            </a:r>
          </a:p>
          <a:p>
            <a:pPr lvl="1"/>
            <a:endParaRPr lang="en-US" b="1" dirty="0"/>
          </a:p>
        </p:txBody>
      </p:sp>
      <p:pic>
        <p:nvPicPr>
          <p:cNvPr id="5" name="Picture 4" descr="A diagram of a sensor&#10;&#10;Description automatically generated">
            <a:extLst>
              <a:ext uri="{FF2B5EF4-FFF2-40B4-BE49-F238E27FC236}">
                <a16:creationId xmlns:a16="http://schemas.microsoft.com/office/drawing/2014/main" id="{E28D464E-CB88-C44D-663B-1F86023A1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97" y="84679"/>
            <a:ext cx="3469064" cy="2379370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7E973E0B-75A3-F20E-3045-5122E1147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312" y="154345"/>
            <a:ext cx="3797132" cy="230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7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235E-BCD5-1B64-56FD-F9646ADB8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challenges with </a:t>
            </a:r>
            <a:r>
              <a:rPr lang="en-US"/>
              <a:t>big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4F70-8A64-0A12-05AF-3981F0F7B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Storing </a:t>
            </a:r>
          </a:p>
          <a:p>
            <a:r>
              <a:rPr lang="en-US" dirty="0"/>
              <a:t>Processing</a:t>
            </a:r>
          </a:p>
        </p:txBody>
      </p:sp>
    </p:spTree>
    <p:extLst>
      <p:ext uri="{BB962C8B-B14F-4D97-AF65-F5344CB8AC3E}">
        <p14:creationId xmlns:p14="http://schemas.microsoft.com/office/powerpoint/2010/main" val="59152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8E7DF-768C-660E-B242-A833CA4E3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C24DE-BACE-903B-B1E5-4535253FE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centers</a:t>
            </a:r>
          </a:p>
        </p:txBody>
      </p:sp>
      <p:pic>
        <p:nvPicPr>
          <p:cNvPr id="5" name="Picture 4" descr="A room with rows of computer servers&#10;&#10;Description automatically generated">
            <a:extLst>
              <a:ext uri="{FF2B5EF4-FFF2-40B4-BE49-F238E27FC236}">
                <a16:creationId xmlns:a16="http://schemas.microsoft.com/office/drawing/2014/main" id="{81E768CC-C00E-77CD-C781-203A03C3E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59" y="3111500"/>
            <a:ext cx="568433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3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3FF2-2913-4710-5791-8A8F5BAC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DE68A-97F8-9489-A05C-F8ECDFD9C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Let's imagine that engineers at Twitter want to determine how many tweets contain a particular hashtag (e.g. "#</a:t>
            </a:r>
            <a:r>
              <a:rPr lang="en-US" dirty="0" err="1"/>
              <a:t>ClimateCrisis</a:t>
            </a:r>
            <a:r>
              <a:rPr lang="en-US" dirty="0"/>
              <a:t>")</a:t>
            </a:r>
          </a:p>
          <a:p>
            <a:pPr marL="0" indent="0">
              <a:buNone/>
            </a:pPr>
            <a:r>
              <a:rPr lang="en-US" dirty="0"/>
              <a:t>The code to determine whether a single tweet contains the hashtag requires only a tenth of a millisecond, or 0.0001 seconds</a:t>
            </a:r>
          </a:p>
          <a:p>
            <a:pPr marL="0" indent="0">
              <a:buNone/>
            </a:pPr>
            <a:r>
              <a:rPr lang="en-US" dirty="0"/>
              <a:t>The code to analyze 500 million tweets (the amount posted each day) would require this much time:</a:t>
            </a:r>
          </a:p>
          <a:p>
            <a:pPr marL="0" indent="0">
              <a:buNone/>
            </a:pPr>
            <a:r>
              <a:rPr lang="en-US" dirty="0"/>
              <a:t>0.0001 * 500,000,000 = 50,000 seconds = 13.4 hours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1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4D7A-2832-B4A3-7273-87D3E3DB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processing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6A9C2-D70E-DD9D-7BC8-ACF5DCBB5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63" y="1690688"/>
            <a:ext cx="11463779" cy="4351338"/>
          </a:xfrm>
        </p:spPr>
        <p:txBody>
          <a:bodyPr/>
          <a:lstStyle/>
          <a:p>
            <a:r>
              <a:rPr lang="en-US" dirty="0"/>
              <a:t>Parallel Computing</a:t>
            </a:r>
          </a:p>
          <a:p>
            <a:r>
              <a:rPr lang="en-US" dirty="0"/>
              <a:t>Running the task on a much more powerful machine (e.g. Supercomputers)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E47ADBE-BB81-8850-51D7-481636236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8017" y="3087433"/>
            <a:ext cx="2516609" cy="3310228"/>
          </a:xfrm>
          <a:prstGeom prst="rect">
            <a:avLst/>
          </a:prstGeom>
        </p:spPr>
      </p:pic>
      <p:pic>
        <p:nvPicPr>
          <p:cNvPr id="6" name="Picture 5" descr="A building with many windows&#10;&#10;Description automatically generated">
            <a:extLst>
              <a:ext uri="{FF2B5EF4-FFF2-40B4-BE49-F238E27FC236}">
                <a16:creationId xmlns:a16="http://schemas.microsoft.com/office/drawing/2014/main" id="{73033F5B-CB1B-60FC-7EBC-60E4533B4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73" y="3429000"/>
            <a:ext cx="5096321" cy="21234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42474F-52DF-D352-9B8C-02EA9B71C138}"/>
              </a:ext>
            </a:extLst>
          </p:cNvPr>
          <p:cNvSpPr txBox="1"/>
          <p:nvPr/>
        </p:nvSpPr>
        <p:spPr>
          <a:xfrm>
            <a:off x="7879404" y="5732807"/>
            <a:ext cx="2854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UCSD supercomputer center</a:t>
            </a:r>
          </a:p>
        </p:txBody>
      </p:sp>
    </p:spTree>
    <p:extLst>
      <p:ext uri="{BB962C8B-B14F-4D97-AF65-F5344CB8AC3E}">
        <p14:creationId xmlns:p14="http://schemas.microsoft.com/office/powerpoint/2010/main" val="428300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302DD-8287-2AE4-2614-62E4B2EE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5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4540F-233E-586B-4178-89EBEE055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tools</a:t>
            </a:r>
          </a:p>
          <a:p>
            <a:r>
              <a:rPr lang="en-US" dirty="0"/>
              <a:t>Big data overview</a:t>
            </a:r>
          </a:p>
          <a:p>
            <a:r>
              <a:rPr lang="en-US" dirty="0"/>
              <a:t>Machine Learning algorithm</a:t>
            </a:r>
          </a:p>
        </p:txBody>
      </p:sp>
    </p:spTree>
    <p:extLst>
      <p:ext uri="{BB962C8B-B14F-4D97-AF65-F5344CB8AC3E}">
        <p14:creationId xmlns:p14="http://schemas.microsoft.com/office/powerpoint/2010/main" val="63435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302DD-8287-2AE4-2614-62E4B2EE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5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4540F-233E-586B-4178-89EBEE055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tools</a:t>
            </a:r>
          </a:p>
          <a:p>
            <a:r>
              <a:rPr lang="en-US" dirty="0"/>
              <a:t>Big Data</a:t>
            </a:r>
          </a:p>
          <a:p>
            <a:r>
              <a:rPr lang="en-US" b="1" dirty="0"/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252023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444D4-A35B-EA9D-8A3F-C2D7E3E5F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CFF17-9BE7-C718-C2D5-95F2B70A2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Supervised machine learning</a:t>
            </a:r>
          </a:p>
          <a:p>
            <a:r>
              <a:rPr lang="en-US" dirty="0"/>
              <a:t>Unsupervised machine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Reinforcement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0A1AA1-DAF2-36BC-17C8-676763F9F49C}"/>
              </a:ext>
            </a:extLst>
          </p:cNvPr>
          <p:cNvSpPr txBox="1"/>
          <p:nvPr/>
        </p:nvSpPr>
        <p:spPr>
          <a:xfrm>
            <a:off x="10925666" y="45522"/>
            <a:ext cx="116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Optional</a:t>
            </a:r>
          </a:p>
        </p:txBody>
      </p:sp>
    </p:spTree>
    <p:extLst>
      <p:ext uri="{BB962C8B-B14F-4D97-AF65-F5344CB8AC3E}">
        <p14:creationId xmlns:p14="http://schemas.microsoft.com/office/powerpoint/2010/main" val="229110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6A546-7DCB-7D32-3774-FDA817E95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B0C73-8D20-9B7A-E270-C0D6C3B0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Supervised learning</a:t>
            </a:r>
            <a:r>
              <a:rPr lang="en-US" dirty="0"/>
              <a:t>: The algorithm analyzes labeled data and learns how to map input data to an output label. Often used for classification and prediction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4EA99-799A-6538-8BDE-9F5EBE3EE497}"/>
              </a:ext>
            </a:extLst>
          </p:cNvPr>
          <p:cNvSpPr txBox="1"/>
          <p:nvPr/>
        </p:nvSpPr>
        <p:spPr>
          <a:xfrm>
            <a:off x="10925666" y="45522"/>
            <a:ext cx="116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Optional</a:t>
            </a:r>
          </a:p>
        </p:txBody>
      </p:sp>
      <p:pic>
        <p:nvPicPr>
          <p:cNvPr id="6" name="Picture 5" descr="A diagram of a process&#10;&#10;Description automatically generated">
            <a:extLst>
              <a:ext uri="{FF2B5EF4-FFF2-40B4-BE49-F238E27FC236}">
                <a16:creationId xmlns:a16="http://schemas.microsoft.com/office/drawing/2014/main" id="{1B60A2DD-1650-4169-55A4-393C0CF7C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25" y="3273891"/>
            <a:ext cx="6290821" cy="353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1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A2A6-AC49-C903-3830-786DB2390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89557-E8B5-C6B1-A842-BB34266B3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Unsupervised machine learning</a:t>
            </a:r>
            <a:r>
              <a:rPr lang="en-US" dirty="0"/>
              <a:t>: The algorithm finds patterns in unlabeled data by clustering and identifying similarities. Popular uses include recommendation systems and targeted advertising.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 descr="A diagram of fruit and a computer&#10;&#10;Description automatically generated with medium confidence">
            <a:extLst>
              <a:ext uri="{FF2B5EF4-FFF2-40B4-BE49-F238E27FC236}">
                <a16:creationId xmlns:a16="http://schemas.microsoft.com/office/drawing/2014/main" id="{8AACF1B3-DC23-008A-40F2-0BA26866C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92" y="3270404"/>
            <a:ext cx="5145273" cy="34267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650EA0-B815-513E-D472-6EAED64E0354}"/>
              </a:ext>
            </a:extLst>
          </p:cNvPr>
          <p:cNvSpPr txBox="1"/>
          <p:nvPr/>
        </p:nvSpPr>
        <p:spPr>
          <a:xfrm>
            <a:off x="10925666" y="45522"/>
            <a:ext cx="116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Optional</a:t>
            </a:r>
          </a:p>
        </p:txBody>
      </p:sp>
    </p:spTree>
    <p:extLst>
      <p:ext uri="{BB962C8B-B14F-4D97-AF65-F5344CB8AC3E}">
        <p14:creationId xmlns:p14="http://schemas.microsoft.com/office/powerpoint/2010/main" val="286079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E95F-F3F9-836E-B95E-C04D2A8B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362F3-EBA4-4223-B61F-C779236B2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Reinforcement learning</a:t>
            </a:r>
            <a:r>
              <a:rPr lang="en-US" dirty="0"/>
              <a:t>: The algorithm performs actions that will be rewarded the most. Often used by game-playing AI or navigational robots.</a:t>
            </a:r>
          </a:p>
          <a:p>
            <a:endParaRPr lang="en-US" dirty="0"/>
          </a:p>
        </p:txBody>
      </p:sp>
      <p:pic>
        <p:nvPicPr>
          <p:cNvPr id="5" name="Picture 4" descr="A screen shot of a video game&#10;&#10;Description automatically generated">
            <a:extLst>
              <a:ext uri="{FF2B5EF4-FFF2-40B4-BE49-F238E27FC236}">
                <a16:creationId xmlns:a16="http://schemas.microsoft.com/office/drawing/2014/main" id="{3893EE78-6E0F-448E-60E0-71F9362D0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44" y="3165860"/>
            <a:ext cx="9015873" cy="3542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F12F59-DAD9-01E1-264D-5E89710A454A}"/>
              </a:ext>
            </a:extLst>
          </p:cNvPr>
          <p:cNvSpPr txBox="1"/>
          <p:nvPr/>
        </p:nvSpPr>
        <p:spPr>
          <a:xfrm>
            <a:off x="10925666" y="45522"/>
            <a:ext cx="116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Optional</a:t>
            </a:r>
          </a:p>
        </p:txBody>
      </p:sp>
    </p:spTree>
    <p:extLst>
      <p:ext uri="{BB962C8B-B14F-4D97-AF65-F5344CB8AC3E}">
        <p14:creationId xmlns:p14="http://schemas.microsoft.com/office/powerpoint/2010/main" val="17868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EEDB-6628-B368-970D-C91572C5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Bias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18754172-27BF-E059-E90B-02321EEAD5BD}"/>
              </a:ext>
            </a:extLst>
          </p:cNvPr>
          <p:cNvSpPr/>
          <p:nvPr/>
        </p:nvSpPr>
        <p:spPr>
          <a:xfrm>
            <a:off x="6096000" y="468378"/>
            <a:ext cx="1181493" cy="106819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320780-2431-ABA9-6C13-228AACCD7B9A}"/>
              </a:ext>
            </a:extLst>
          </p:cNvPr>
          <p:cNvGrpSpPr/>
          <p:nvPr/>
        </p:nvGrpSpPr>
        <p:grpSpPr>
          <a:xfrm>
            <a:off x="1046374" y="2731417"/>
            <a:ext cx="1913641" cy="1244338"/>
            <a:chOff x="2177592" y="2413262"/>
            <a:chExt cx="1913641" cy="124433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F06604-6A1A-FC63-2F77-37EB13B14788}"/>
                </a:ext>
              </a:extLst>
            </p:cNvPr>
            <p:cNvSpPr/>
            <p:nvPr/>
          </p:nvSpPr>
          <p:spPr>
            <a:xfrm>
              <a:off x="2177592" y="2413262"/>
              <a:ext cx="1913641" cy="12443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3F4980-4E76-8DCA-7132-1864B1BF16EB}"/>
                </a:ext>
              </a:extLst>
            </p:cNvPr>
            <p:cNvSpPr txBox="1"/>
            <p:nvPr/>
          </p:nvSpPr>
          <p:spPr>
            <a:xfrm>
              <a:off x="2507530" y="2650710"/>
              <a:ext cx="12537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/>
                <a:t>Data</a:t>
              </a:r>
              <a:endParaRPr lang="en-US" sz="44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A0BAC79-8277-80D4-A270-A39EDC158A83}"/>
              </a:ext>
            </a:extLst>
          </p:cNvPr>
          <p:cNvGrpSpPr/>
          <p:nvPr/>
        </p:nvGrpSpPr>
        <p:grpSpPr>
          <a:xfrm>
            <a:off x="4347327" y="2197624"/>
            <a:ext cx="3222396" cy="2311924"/>
            <a:chOff x="2177592" y="2413262"/>
            <a:chExt cx="1913641" cy="12443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60949A-0E91-180C-C617-0C54D0C5EFCC}"/>
                </a:ext>
              </a:extLst>
            </p:cNvPr>
            <p:cNvSpPr/>
            <p:nvPr/>
          </p:nvSpPr>
          <p:spPr>
            <a:xfrm>
              <a:off x="2177592" y="2413262"/>
              <a:ext cx="1913641" cy="12443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10A772-81F9-E48B-B7DA-0F1FDFA1B261}"/>
                </a:ext>
              </a:extLst>
            </p:cNvPr>
            <p:cNvSpPr txBox="1"/>
            <p:nvPr/>
          </p:nvSpPr>
          <p:spPr>
            <a:xfrm>
              <a:off x="2392945" y="2828364"/>
              <a:ext cx="1482936" cy="414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/>
                <a:t>Algorithm</a:t>
              </a:r>
              <a:endParaRPr lang="en-US" sz="44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D1D0A8-C382-1461-45F0-42BC1DB880AE}"/>
              </a:ext>
            </a:extLst>
          </p:cNvPr>
          <p:cNvGrpSpPr/>
          <p:nvPr/>
        </p:nvGrpSpPr>
        <p:grpSpPr>
          <a:xfrm>
            <a:off x="8957035" y="2731416"/>
            <a:ext cx="1913641" cy="1244338"/>
            <a:chOff x="2177592" y="2413262"/>
            <a:chExt cx="1913641" cy="12443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160397-2C38-0C72-3060-6449BECB3D44}"/>
                </a:ext>
              </a:extLst>
            </p:cNvPr>
            <p:cNvSpPr/>
            <p:nvPr/>
          </p:nvSpPr>
          <p:spPr>
            <a:xfrm>
              <a:off x="2177592" y="2413262"/>
              <a:ext cx="1913641" cy="12443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15422A-B5AC-0213-16DD-6A1C3E054BEA}"/>
                </a:ext>
              </a:extLst>
            </p:cNvPr>
            <p:cNvSpPr txBox="1"/>
            <p:nvPr/>
          </p:nvSpPr>
          <p:spPr>
            <a:xfrm>
              <a:off x="2177592" y="2650710"/>
              <a:ext cx="19136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Output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DB64F2-2C02-261F-71BD-F3E75E90D80B}"/>
              </a:ext>
            </a:extLst>
          </p:cNvPr>
          <p:cNvCxnSpPr/>
          <p:nvPr/>
        </p:nvCxnSpPr>
        <p:spPr>
          <a:xfrm>
            <a:off x="3148552" y="3252248"/>
            <a:ext cx="10558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C58CA8-777F-E90B-D0D5-AC8B1B4C5A2C}"/>
              </a:ext>
            </a:extLst>
          </p:cNvPr>
          <p:cNvCxnSpPr/>
          <p:nvPr/>
        </p:nvCxnSpPr>
        <p:spPr>
          <a:xfrm>
            <a:off x="7693842" y="3317448"/>
            <a:ext cx="10558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full garbage can and black bags&#10;&#10;Description automatically generated">
            <a:extLst>
              <a:ext uri="{FF2B5EF4-FFF2-40B4-BE49-F238E27FC236}">
                <a16:creationId xmlns:a16="http://schemas.microsoft.com/office/drawing/2014/main" id="{80FAC8CF-58C7-5D0C-3A90-95959F4EB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68" y="4053812"/>
            <a:ext cx="1520787" cy="1216629"/>
          </a:xfrm>
          <a:prstGeom prst="rect">
            <a:avLst/>
          </a:prstGeom>
        </p:spPr>
      </p:pic>
      <p:pic>
        <p:nvPicPr>
          <p:cNvPr id="20" name="Picture 19" descr="A full garbage can and black bags&#10;&#10;Description automatically generated">
            <a:extLst>
              <a:ext uri="{FF2B5EF4-FFF2-40B4-BE49-F238E27FC236}">
                <a16:creationId xmlns:a16="http://schemas.microsoft.com/office/drawing/2014/main" id="{153894D8-665F-B206-63B0-BDA63489B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282" y="4080529"/>
            <a:ext cx="1375569" cy="1100455"/>
          </a:xfrm>
          <a:prstGeom prst="rect">
            <a:avLst/>
          </a:prstGeom>
        </p:spPr>
      </p:pic>
      <p:pic>
        <p:nvPicPr>
          <p:cNvPr id="22" name="Picture 21" descr="A wooden head with a red and black ribbon&#10;&#10;Description automatically generated">
            <a:extLst>
              <a:ext uri="{FF2B5EF4-FFF2-40B4-BE49-F238E27FC236}">
                <a16:creationId xmlns:a16="http://schemas.microsoft.com/office/drawing/2014/main" id="{842C09BC-4C40-30D0-4C1F-56A4A117A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18" y="5348498"/>
            <a:ext cx="1771268" cy="1180845"/>
          </a:xfrm>
          <a:prstGeom prst="rect">
            <a:avLst/>
          </a:prstGeom>
        </p:spPr>
      </p:pic>
      <p:pic>
        <p:nvPicPr>
          <p:cNvPr id="23" name="Picture 22" descr="A wooden head with a red and black ribbon&#10;&#10;Description automatically generated">
            <a:extLst>
              <a:ext uri="{FF2B5EF4-FFF2-40B4-BE49-F238E27FC236}">
                <a16:creationId xmlns:a16="http://schemas.microsoft.com/office/drawing/2014/main" id="{12B701DF-F3A7-86F8-15EB-63DCA5675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19" y="5285759"/>
            <a:ext cx="1865376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2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0B4F3-8A83-AB61-5C55-EF54C96E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in predictive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64CD6-0E55-D212-3BB1-92368333A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machine learning algorithm can make a prediction about the future based on the historical data it's been trained on</a:t>
            </a:r>
          </a:p>
          <a:p>
            <a:r>
              <a:rPr lang="en-US" dirty="0"/>
              <a:t>However, if the training data is full of bias, the prediction will also be biased </a:t>
            </a:r>
          </a:p>
        </p:txBody>
      </p:sp>
    </p:spTree>
    <p:extLst>
      <p:ext uri="{BB962C8B-B14F-4D97-AF65-F5344CB8AC3E}">
        <p14:creationId xmlns:p14="http://schemas.microsoft.com/office/powerpoint/2010/main" val="205922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94EBB-3F26-E6A6-BCDC-8ADF6838D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Criminal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5AF9F-1C04-0FDD-C652-641D26628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criminal justice system, a risk assessment score predicts whether someone accused of a crime is likely to commit another crime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1C154B8-C1A8-D253-A170-9DEABE0CA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2644" y="4669948"/>
            <a:ext cx="5876925" cy="1752600"/>
          </a:xfrm>
          <a:prstGeom prst="rect">
            <a:avLst/>
          </a:prstGeom>
        </p:spPr>
      </p:pic>
      <p:pic>
        <p:nvPicPr>
          <p:cNvPr id="11" name="Picture 10" descr="A person with long black hair&#10;&#10;Description automatically generated">
            <a:extLst>
              <a:ext uri="{FF2B5EF4-FFF2-40B4-BE49-F238E27FC236}">
                <a16:creationId xmlns:a16="http://schemas.microsoft.com/office/drawing/2014/main" id="{9F0F0EE8-5E60-6248-0808-D9D633084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49" y="4559299"/>
            <a:ext cx="1543570" cy="864399"/>
          </a:xfrm>
          <a:prstGeom prst="rect">
            <a:avLst/>
          </a:prstGeom>
        </p:spPr>
      </p:pic>
      <p:pic>
        <p:nvPicPr>
          <p:cNvPr id="13" name="Picture 12" descr="A person in a white shirt&#10;&#10;Description automatically generated">
            <a:extLst>
              <a:ext uri="{FF2B5EF4-FFF2-40B4-BE49-F238E27FC236}">
                <a16:creationId xmlns:a16="http://schemas.microsoft.com/office/drawing/2014/main" id="{598441ED-4B6B-68BD-B4F0-04C77BFA4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75" y="5018812"/>
            <a:ext cx="1341069" cy="1010272"/>
          </a:xfrm>
          <a:prstGeom prst="rect">
            <a:avLst/>
          </a:prstGeom>
        </p:spPr>
      </p:pic>
      <p:pic>
        <p:nvPicPr>
          <p:cNvPr id="15" name="Picture 14" descr="A mug shot of a person&#10;&#10;Description automatically generated">
            <a:extLst>
              <a:ext uri="{FF2B5EF4-FFF2-40B4-BE49-F238E27FC236}">
                <a16:creationId xmlns:a16="http://schemas.microsoft.com/office/drawing/2014/main" id="{FF346060-82E9-B9CA-59B8-250835BBB0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921" y="5546248"/>
            <a:ext cx="1578950" cy="8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4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5EBF1-7664-1C47-8820-5F7FAB1B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in criminal justice prediction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A9904-C42D-9340-97A1-3307F3A21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2016, the investigative agency ProPublica analyzed the scores from an algorithm used in Florida on 7,000 people over a two-year period and checked whether those people actually did commit subsequent crimes.</a:t>
            </a:r>
          </a:p>
          <a:p>
            <a:r>
              <a:rPr lang="en-US" dirty="0"/>
              <a:t>They discovered that the algorithm </a:t>
            </a:r>
            <a:r>
              <a:rPr lang="en-US" i="1" dirty="0"/>
              <a:t>underestimated</a:t>
            </a:r>
            <a:r>
              <a:rPr lang="en-US" dirty="0"/>
              <a:t> the likelihood that white defendants would re-offend but </a:t>
            </a:r>
            <a:r>
              <a:rPr lang="en-US" i="1" dirty="0"/>
              <a:t>overestimated</a:t>
            </a:r>
            <a:r>
              <a:rPr lang="en-US" dirty="0"/>
              <a:t> the likelihood for Black defendants</a:t>
            </a:r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46F5B303-AA56-CE03-0280-320621462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15" y="4986336"/>
            <a:ext cx="6103074" cy="153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5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BAE6-739D-BF4A-80FD-0AC195B5B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 of Bias in Criminal justice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BFB69-7A08-A952-7200-EF8F18FA5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sentences</a:t>
            </a:r>
          </a:p>
        </p:txBody>
      </p:sp>
      <p:pic>
        <p:nvPicPr>
          <p:cNvPr id="5" name="Picture 4" descr="A person holding bars in jail&#10;&#10;Description automatically generated">
            <a:extLst>
              <a:ext uri="{FF2B5EF4-FFF2-40B4-BE49-F238E27FC236}">
                <a16:creationId xmlns:a16="http://schemas.microsoft.com/office/drawing/2014/main" id="{4B78D1A6-FFE8-E034-BDD9-E25535F6C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30" y="3285495"/>
            <a:ext cx="4995423" cy="28914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FB7DB1-63C6-0E7A-D6BB-2298A7D7E5E6}"/>
              </a:ext>
            </a:extLst>
          </p:cNvPr>
          <p:cNvSpPr txBox="1"/>
          <p:nvPr/>
        </p:nvSpPr>
        <p:spPr>
          <a:xfrm>
            <a:off x="6913861" y="6176963"/>
            <a:ext cx="4774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 Years              </a:t>
            </a:r>
            <a:r>
              <a:rPr lang="en-US" sz="2400" dirty="0" err="1"/>
              <a:t>v.s</a:t>
            </a:r>
            <a:r>
              <a:rPr lang="en-US" sz="2400" dirty="0"/>
              <a:t>.                 15 Years</a:t>
            </a:r>
          </a:p>
        </p:txBody>
      </p:sp>
    </p:spTree>
    <p:extLst>
      <p:ext uri="{BB962C8B-B14F-4D97-AF65-F5344CB8AC3E}">
        <p14:creationId xmlns:p14="http://schemas.microsoft.com/office/powerpoint/2010/main" val="32876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302DD-8287-2AE4-2614-62E4B2EE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5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4540F-233E-586B-4178-89EBEE055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Data tools</a:t>
            </a:r>
          </a:p>
        </p:txBody>
      </p:sp>
    </p:spTree>
    <p:extLst>
      <p:ext uri="{BB962C8B-B14F-4D97-AF65-F5344CB8AC3E}">
        <p14:creationId xmlns:p14="http://schemas.microsoft.com/office/powerpoint/2010/main" val="209817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92EB9-DC45-6CF4-5E2A-D62337CDA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Facial recognition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6EC45-628B-2669-F843-01C1ED95E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Facial recognition services use machine learning algorithms to scan a face and detect a person's gender, race, emotions, or even identity. </a:t>
            </a:r>
          </a:p>
        </p:txBody>
      </p:sp>
      <p:pic>
        <p:nvPicPr>
          <p:cNvPr id="5" name="Picture 4" descr="A person with facial recognition grid&#10;&#10;Description automatically generated">
            <a:extLst>
              <a:ext uri="{FF2B5EF4-FFF2-40B4-BE49-F238E27FC236}">
                <a16:creationId xmlns:a16="http://schemas.microsoft.com/office/drawing/2014/main" id="{B69DED28-2EF8-444E-410C-28B5EB97E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491" y="3462772"/>
            <a:ext cx="3650726" cy="303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4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FE6E-30C1-A228-55BF-35CD839D7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in facial recognition - Accuracy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EB15E-D6ED-CD7F-1F93-2B336F347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765" y="1552248"/>
            <a:ext cx="10515600" cy="4351338"/>
          </a:xfrm>
        </p:spPr>
        <p:txBody>
          <a:bodyPr/>
          <a:lstStyle/>
          <a:p>
            <a:r>
              <a:rPr lang="en-US" dirty="0"/>
              <a:t>MIT researcher Joy </a:t>
            </a:r>
            <a:r>
              <a:rPr lang="en-US" dirty="0" err="1"/>
              <a:t>Buolamwini</a:t>
            </a:r>
            <a:r>
              <a:rPr lang="en-US" dirty="0"/>
              <a:t> discovered that she had to wear a white mask to get a facial recognition service to see her face at all</a:t>
            </a:r>
          </a:p>
          <a:p>
            <a:r>
              <a:rPr lang="en-US" dirty="0"/>
              <a:t>They found false positives were up to </a:t>
            </a:r>
            <a:r>
              <a:rPr lang="en-US" i="1" dirty="0"/>
              <a:t>100 times more likely</a:t>
            </a:r>
            <a:r>
              <a:rPr lang="en-US" dirty="0"/>
              <a:t> for East Asian and African American faces when compared to white faces. </a:t>
            </a:r>
          </a:p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A217D8-0595-8DDE-FB39-D0DD8905FA81}"/>
              </a:ext>
            </a:extLst>
          </p:cNvPr>
          <p:cNvGrpSpPr/>
          <p:nvPr/>
        </p:nvGrpSpPr>
        <p:grpSpPr>
          <a:xfrm>
            <a:off x="586843" y="4225502"/>
            <a:ext cx="5160365" cy="2413262"/>
            <a:chOff x="4992303" y="3758509"/>
            <a:chExt cx="6675698" cy="2990839"/>
          </a:xfrm>
        </p:grpSpPr>
        <p:pic>
          <p:nvPicPr>
            <p:cNvPr id="9" name="Picture 8" descr="A collage of a person&#10;&#10;Description automatically generated">
              <a:extLst>
                <a:ext uri="{FF2B5EF4-FFF2-40B4-BE49-F238E27FC236}">
                  <a16:creationId xmlns:a16="http://schemas.microsoft.com/office/drawing/2014/main" id="{81B54051-9927-4581-1F5A-84C4A726C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303" y="3758509"/>
              <a:ext cx="6675698" cy="262150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43B102-2A08-4098-4571-30C34B244E27}"/>
                </a:ext>
              </a:extLst>
            </p:cNvPr>
            <p:cNvSpPr txBox="1"/>
            <p:nvPr/>
          </p:nvSpPr>
          <p:spPr>
            <a:xfrm>
              <a:off x="5205737" y="6367472"/>
              <a:ext cx="197490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Face unrecognized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8B49708-09A6-345C-6D22-F2155957AB71}"/>
                </a:ext>
              </a:extLst>
            </p:cNvPr>
            <p:cNvSpPr txBox="1"/>
            <p:nvPr/>
          </p:nvSpPr>
          <p:spPr>
            <a:xfrm>
              <a:off x="7938710" y="6380015"/>
              <a:ext cx="3272435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Face recognized with white mask</a:t>
              </a:r>
            </a:p>
          </p:txBody>
        </p:sp>
      </p:grpSp>
      <p:pic>
        <p:nvPicPr>
          <p:cNvPr id="13" name="Picture 12" descr="A graph with black and blue lines&#10;&#10;Description automatically generated with medium confidence">
            <a:extLst>
              <a:ext uri="{FF2B5EF4-FFF2-40B4-BE49-F238E27FC236}">
                <a16:creationId xmlns:a16="http://schemas.microsoft.com/office/drawing/2014/main" id="{18CA4271-68D8-1859-9B2B-42A9C6749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65" y="4697988"/>
            <a:ext cx="6064577" cy="16725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B079A4-E61F-D0B6-DEC6-A452225506B7}"/>
              </a:ext>
            </a:extLst>
          </p:cNvPr>
          <p:cNvSpPr txBox="1"/>
          <p:nvPr/>
        </p:nvSpPr>
        <p:spPr>
          <a:xfrm>
            <a:off x="6297878" y="6340755"/>
            <a:ext cx="5557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Facial Recognition accuracy varies across gender and race</a:t>
            </a:r>
          </a:p>
        </p:txBody>
      </p:sp>
    </p:spTree>
    <p:extLst>
      <p:ext uri="{BB962C8B-B14F-4D97-AF65-F5344CB8AC3E}">
        <p14:creationId xmlns:p14="http://schemas.microsoft.com/office/powerpoint/2010/main" val="22335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1AE88-6DDA-1D74-3D0E-7283698D5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bias in facial recognition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8BD7A-56C5-08BE-6319-7D134C73B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False arrest</a:t>
            </a:r>
          </a:p>
          <a:p>
            <a:endParaRPr lang="en-US" dirty="0"/>
          </a:p>
        </p:txBody>
      </p:sp>
      <p:pic>
        <p:nvPicPr>
          <p:cNvPr id="5" name="Picture 4" descr="A close-up of a person&#10;&#10;Description automatically generated">
            <a:extLst>
              <a:ext uri="{FF2B5EF4-FFF2-40B4-BE49-F238E27FC236}">
                <a16:creationId xmlns:a16="http://schemas.microsoft.com/office/drawing/2014/main" id="{0A4D39A3-8FCA-54A3-E745-F1A5CC40B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61" y="3536500"/>
            <a:ext cx="4956071" cy="27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95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546F-5A96-12B5-74A1-3D697062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87A19-FE52-90E3-7FA2-F65767406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E714C7-2C9F-E76B-D697-C667102E3ECF}"/>
              </a:ext>
            </a:extLst>
          </p:cNvPr>
          <p:cNvSpPr txBox="1"/>
          <p:nvPr/>
        </p:nvSpPr>
        <p:spPr>
          <a:xfrm>
            <a:off x="10344179" y="6422680"/>
            <a:ext cx="175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 of Chapter 5</a:t>
            </a:r>
          </a:p>
        </p:txBody>
      </p:sp>
    </p:spTree>
    <p:extLst>
      <p:ext uri="{BB962C8B-B14F-4D97-AF65-F5344CB8AC3E}">
        <p14:creationId xmlns:p14="http://schemas.microsoft.com/office/powerpoint/2010/main" val="358242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48E05-A20D-1E2F-957A-D49634F8F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data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6AF58-BB0E-6496-C943-CCE14C28E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.txt</a:t>
            </a:r>
          </a:p>
          <a:p>
            <a:r>
              <a:rPr lang="en-US" dirty="0"/>
              <a:t>.csv</a:t>
            </a:r>
          </a:p>
          <a:p>
            <a:r>
              <a:rPr lang="en-US" dirty="0"/>
              <a:t>Spreadsheets</a:t>
            </a:r>
          </a:p>
          <a:p>
            <a:r>
              <a:rPr lang="en-US" dirty="0"/>
              <a:t>Database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FAEC37A-EB0F-0CB7-2A7F-50F0D92CB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93355"/>
            <a:ext cx="2741752" cy="33177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E7D39F-0A61-4B3B-D157-8F0242E206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73"/>
          <a:stretch/>
        </p:blipFill>
        <p:spPr>
          <a:xfrm>
            <a:off x="3538978" y="2253523"/>
            <a:ext cx="7814822" cy="271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0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77BD-195F-4526-81B6-79456CFA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basic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C62B8-C6F7-293D-9F2E-98B7DC6BB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</a:t>
            </a:r>
            <a:r>
              <a:rPr lang="en-US" b="1" dirty="0"/>
              <a:t> </a:t>
            </a:r>
            <a:r>
              <a:rPr lang="en-US" dirty="0"/>
              <a:t>number of data entries</a:t>
            </a:r>
          </a:p>
          <a:p>
            <a:r>
              <a:rPr lang="en-US" dirty="0"/>
              <a:t>Max &amp; Min</a:t>
            </a:r>
          </a:p>
          <a:p>
            <a:r>
              <a:rPr lang="en-US" dirty="0"/>
              <a:t>Average, Median, STD, Sum</a:t>
            </a:r>
          </a:p>
          <a:p>
            <a:r>
              <a:rPr lang="en-US" dirty="0"/>
              <a:t>Summarizing by groups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A75A4-A00D-98AB-1A6D-2F6337FA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Case Study – Uber Air Taxi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D7FD3-EAB9-C337-B13D-D9B930692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Background: In 2016, Uber published a whitepaper describing the possibilities of on-demand air travel in cities. Our goal is to analyze the feasibility of such an operation by simulating air taxi trips in Chicago.</a:t>
            </a:r>
          </a:p>
          <a:p>
            <a:pPr lvl="1"/>
            <a:r>
              <a:rPr lang="en-US" dirty="0"/>
              <a:t>Dataset: See CSV file</a:t>
            </a:r>
          </a:p>
        </p:txBody>
      </p:sp>
    </p:spTree>
    <p:extLst>
      <p:ext uri="{BB962C8B-B14F-4D97-AF65-F5344CB8AC3E}">
        <p14:creationId xmlns:p14="http://schemas.microsoft.com/office/powerpoint/2010/main" val="126256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6DACB-D071-42AB-54DB-A063DE1FE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Uber Air Taxi – Compute Basic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2562B-60AA-4766-88BD-1303E7A6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 err="1"/>
              <a:t>jupyter</a:t>
            </a:r>
            <a:r>
              <a:rPr lang="en-US" dirty="0"/>
              <a:t> notebook</a:t>
            </a:r>
          </a:p>
        </p:txBody>
      </p:sp>
    </p:spTree>
    <p:extLst>
      <p:ext uri="{BB962C8B-B14F-4D97-AF65-F5344CB8AC3E}">
        <p14:creationId xmlns:p14="http://schemas.microsoft.com/office/powerpoint/2010/main" val="5561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34C89-C003-4211-05BF-0E18DDA3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patterns in data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55130-9FAA-740A-37D4-ACDC9B2CC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Trend </a:t>
            </a:r>
          </a:p>
          <a:p>
            <a:r>
              <a:rPr lang="en-US" dirty="0"/>
              <a:t>Making predictions</a:t>
            </a:r>
          </a:p>
          <a:p>
            <a:pPr lvl="1"/>
            <a:r>
              <a:rPr lang="en-US" dirty="0"/>
              <a:t>Linear Regression</a:t>
            </a:r>
          </a:p>
          <a:p>
            <a:r>
              <a:rPr lang="en-US" dirty="0"/>
              <a:t>Correlations</a:t>
            </a:r>
          </a:p>
        </p:txBody>
      </p:sp>
    </p:spTree>
    <p:extLst>
      <p:ext uri="{BB962C8B-B14F-4D97-AF65-F5344CB8AC3E}">
        <p14:creationId xmlns:p14="http://schemas.microsoft.com/office/powerpoint/2010/main" val="416864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6980F-E41C-4348-C4F1-DCA0C4EAB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Spotting Trend </a:t>
            </a:r>
          </a:p>
        </p:txBody>
      </p:sp>
      <p:pic>
        <p:nvPicPr>
          <p:cNvPr id="5" name="Content Placeholder 4" descr="A screenshot of a graph&#10;&#10;Description automatically generated">
            <a:extLst>
              <a:ext uri="{FF2B5EF4-FFF2-40B4-BE49-F238E27FC236}">
                <a16:creationId xmlns:a16="http://schemas.microsoft.com/office/drawing/2014/main" id="{4DC93261-D1F5-5BDD-C9C2-C606A1642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01312"/>
            <a:ext cx="3710863" cy="3850457"/>
          </a:xfrm>
        </p:spPr>
      </p:pic>
      <p:pic>
        <p:nvPicPr>
          <p:cNvPr id="7" name="Picture 6" descr="A red line graph on a white background&#10;&#10;Description automatically generated">
            <a:extLst>
              <a:ext uri="{FF2B5EF4-FFF2-40B4-BE49-F238E27FC236}">
                <a16:creationId xmlns:a16="http://schemas.microsoft.com/office/drawing/2014/main" id="{CBBD3305-F9BB-5804-0D67-384DE32B7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87" y="1976649"/>
            <a:ext cx="7230894" cy="3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3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825</Words>
  <Application>Microsoft Office PowerPoint</Application>
  <PresentationFormat>Widescreen</PresentationFormat>
  <Paragraphs>110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Chapter 5 Data Analysis</vt:lpstr>
      <vt:lpstr>Chapter 5 Outline</vt:lpstr>
      <vt:lpstr>Chapter 5 Outline</vt:lpstr>
      <vt:lpstr>Storing data sets</vt:lpstr>
      <vt:lpstr>Computing basic statistics</vt:lpstr>
      <vt:lpstr>Data Analysis Case Study – Uber Air Taxi</vt:lpstr>
      <vt:lpstr>Uber Air Taxi – Compute Basic Statistics</vt:lpstr>
      <vt:lpstr>Finding patterns in data sets</vt:lpstr>
      <vt:lpstr>Spotting Trend </vt:lpstr>
      <vt:lpstr>PowerPoint Presentation</vt:lpstr>
      <vt:lpstr>Making predictions – Linear Regression</vt:lpstr>
      <vt:lpstr>Find Correlations</vt:lpstr>
      <vt:lpstr>Chapter 5 Outline</vt:lpstr>
      <vt:lpstr>Big Data</vt:lpstr>
      <vt:lpstr>The sources of big data</vt:lpstr>
      <vt:lpstr>The challenges with big data</vt:lpstr>
      <vt:lpstr>Big data storage</vt:lpstr>
      <vt:lpstr>Big data processing</vt:lpstr>
      <vt:lpstr>Big data processing solution</vt:lpstr>
      <vt:lpstr>Chapter 5 Outline</vt:lpstr>
      <vt:lpstr>Machine Learning Algorithms</vt:lpstr>
      <vt:lpstr>Machine Learning Algorithms</vt:lpstr>
      <vt:lpstr>Machine Learning Algorithms</vt:lpstr>
      <vt:lpstr>Machine Learning Algorithms</vt:lpstr>
      <vt:lpstr>Machine Learning Bias</vt:lpstr>
      <vt:lpstr>Bias in predictive algorithms</vt:lpstr>
      <vt:lpstr>Criminal Justice</vt:lpstr>
      <vt:lpstr>Bias in criminal justice prediction algorithm</vt:lpstr>
      <vt:lpstr>Consequence of Bias in Criminal justice prediction</vt:lpstr>
      <vt:lpstr>Facial recognition </vt:lpstr>
      <vt:lpstr>Bias in facial recognition - Accuracy </vt:lpstr>
      <vt:lpstr>Consequences of bias in facial recognition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Data Analysis</dc:title>
  <dc:creator>SiwenWork</dc:creator>
  <cp:lastModifiedBy>SiwenWork</cp:lastModifiedBy>
  <cp:revision>78</cp:revision>
  <dcterms:created xsi:type="dcterms:W3CDTF">2023-12-31T02:39:14Z</dcterms:created>
  <dcterms:modified xsi:type="dcterms:W3CDTF">2024-01-12T08:34:00Z</dcterms:modified>
</cp:coreProperties>
</file>