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1"/>
  </p:notesMasterIdLst>
  <p:sldIdLst>
    <p:sldId id="256" r:id="rId2"/>
    <p:sldId id="257" r:id="rId3"/>
    <p:sldId id="316" r:id="rId4"/>
    <p:sldId id="261" r:id="rId5"/>
    <p:sldId id="263" r:id="rId6"/>
    <p:sldId id="258" r:id="rId7"/>
    <p:sldId id="259" r:id="rId8"/>
    <p:sldId id="260" r:id="rId9"/>
    <p:sldId id="265" r:id="rId10"/>
    <p:sldId id="266" r:id="rId11"/>
    <p:sldId id="323" r:id="rId12"/>
    <p:sldId id="324" r:id="rId13"/>
    <p:sldId id="322" r:id="rId14"/>
    <p:sldId id="280" r:id="rId15"/>
    <p:sldId id="268" r:id="rId16"/>
    <p:sldId id="269" r:id="rId17"/>
    <p:sldId id="289" r:id="rId18"/>
    <p:sldId id="286" r:id="rId19"/>
    <p:sldId id="291" r:id="rId20"/>
    <p:sldId id="338" r:id="rId21"/>
    <p:sldId id="339" r:id="rId22"/>
    <p:sldId id="276" r:id="rId23"/>
    <p:sldId id="292" r:id="rId24"/>
    <p:sldId id="288" r:id="rId25"/>
    <p:sldId id="281" r:id="rId26"/>
    <p:sldId id="271" r:id="rId27"/>
    <p:sldId id="334" r:id="rId28"/>
    <p:sldId id="272" r:id="rId29"/>
    <p:sldId id="277" r:id="rId30"/>
    <p:sldId id="278" r:id="rId31"/>
    <p:sldId id="293" r:id="rId32"/>
    <p:sldId id="336" r:id="rId33"/>
    <p:sldId id="275" r:id="rId34"/>
    <p:sldId id="274" r:id="rId35"/>
    <p:sldId id="270" r:id="rId36"/>
    <p:sldId id="331" r:id="rId37"/>
    <p:sldId id="337" r:id="rId38"/>
    <p:sldId id="340" r:id="rId39"/>
    <p:sldId id="343" r:id="rId40"/>
    <p:sldId id="344" r:id="rId41"/>
    <p:sldId id="282" r:id="rId42"/>
    <p:sldId id="283" r:id="rId43"/>
    <p:sldId id="284" r:id="rId44"/>
    <p:sldId id="285" r:id="rId45"/>
    <p:sldId id="294" r:id="rId46"/>
    <p:sldId id="295" r:id="rId47"/>
    <p:sldId id="296" r:id="rId48"/>
    <p:sldId id="297" r:id="rId49"/>
    <p:sldId id="301" r:id="rId50"/>
    <p:sldId id="300" r:id="rId51"/>
    <p:sldId id="303" r:id="rId52"/>
    <p:sldId id="304" r:id="rId53"/>
    <p:sldId id="306" r:id="rId54"/>
    <p:sldId id="307" r:id="rId55"/>
    <p:sldId id="350" r:id="rId56"/>
    <p:sldId id="305" r:id="rId57"/>
    <p:sldId id="308" r:id="rId58"/>
    <p:sldId id="310" r:id="rId59"/>
    <p:sldId id="311" r:id="rId60"/>
    <p:sldId id="313" r:id="rId61"/>
    <p:sldId id="312" r:id="rId62"/>
    <p:sldId id="314" r:id="rId63"/>
    <p:sldId id="319" r:id="rId64"/>
    <p:sldId id="320" r:id="rId65"/>
    <p:sldId id="321" r:id="rId66"/>
    <p:sldId id="315" r:id="rId67"/>
    <p:sldId id="325" r:id="rId68"/>
    <p:sldId id="326" r:id="rId69"/>
    <p:sldId id="327" r:id="rId70"/>
    <p:sldId id="328" r:id="rId71"/>
    <p:sldId id="329" r:id="rId72"/>
    <p:sldId id="341" r:id="rId73"/>
    <p:sldId id="299" r:id="rId74"/>
    <p:sldId id="342" r:id="rId75"/>
    <p:sldId id="345" r:id="rId76"/>
    <p:sldId id="346" r:id="rId77"/>
    <p:sldId id="347" r:id="rId78"/>
    <p:sldId id="348" r:id="rId79"/>
    <p:sldId id="349" r:id="rId8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6" autoAdjust="0"/>
    <p:restoredTop sz="94660"/>
  </p:normalViewPr>
  <p:slideViewPr>
    <p:cSldViewPr snapToGrid="0">
      <p:cViewPr varScale="1">
        <p:scale>
          <a:sx n="91" d="100"/>
          <a:sy n="91" d="100"/>
        </p:scale>
        <p:origin x="79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704275-7F88-4C38-9D67-9C1B1C3F59AD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157FA8-3226-4066-B965-63C328369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934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image.baidu.com/search/detail?ct=503316480&amp;z=0&amp;ipn=d&amp;word=%E7%94%B2%E9%AA%A8%E6%96%87&amp;step_word=&amp;hs=0&amp;pn=7&amp;spn=0&amp;di=7249025186345779201&amp;pi=0&amp;rn=1&amp;tn=baiduimagedetail&amp;is=3976304936%2C1120545613&amp;istype=0&amp;ie=utf-8&amp;oe=utf-8&amp;in=&amp;cl=2&amp;lm=-1&amp;st=undefined&amp;cs=1939822475%2C2801510703&amp;os=3976304936%2C1120545613&amp;simid=1939822475%2C2801510703&amp;adpicid=0&amp;lpn=0&amp;ln=1794&amp;fr=&amp;fmq=1691836106413_R&amp;fm=&amp;ic=undefined&amp;s=undefined&amp;hd=undefined&amp;latest=undefined&amp;copyright=undefined&amp;se=&amp;sme=&amp;tab=0&amp;width=undefined&amp;height=undefined&amp;face=undefined&amp;ist=&amp;jit=&amp;cg=&amp;bdtype=0&amp;oriquery=&amp;objurl=https%3A%2F%2Fgimg2.baidu.com%2Fimage_search%2Fsrc%3Dhttp%3A%2F%2Fsafe-img.xhscdn.com%2Fbw1%2F3be1b607-ebb6-4cc8-9d31-e60e2ef7f9fd%3FimageView2%2F2%2Fw%2F1080%2Fformat%2Fjpg%26refer%3Dhttp%3A%2F%2Fsafe-img.xhscdn.com%26app%3D2002%26size%3Df9999%2C10000%26q%3Da80%26n%3D0%26g%3D0n%26fmt%3Dauto%3Fsec%3D1694428407%26t%3De17ed4d95a7a70d63e8eefb7d5460206&amp;fromurl=ippr_z2C%24qAzdH3FAzdH3Fooo_z%26e3Bxtw5i5g2fi7_z%26e3Bv54AzdH3F1tfv5ej6yAzdH3Ftpj4AzdH3Fmdmk01mlaaaaaaaaa8ad1mwm&amp;gsm=1e&amp;rpstart=0&amp;rpnum=0&amp;islist=&amp;querylist=&amp;nojc=undefined&amp;dyTabStr=MCwzLDYsMSw0LDUsMiw4LDcsOQ%3D%3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157FA8-3226-4066-B965-63C328369AF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0830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https://blog.hubspot.com/website/what-is-utf-8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157FA8-3226-4066-B965-63C328369AF8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7754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157FA8-3226-4066-B965-63C328369AF8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4326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https://www.khanacademy.org/computing/ap-computer-science-principles/x2d2f703b37b450a3:digital-information/x2d2f703b37b450a3:lossless-data-compression/a/simple-image-compression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157FA8-3226-4066-B965-63C328369AF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8628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https://www.etsy.com/listing/866567178/binary-code-joke-print-there-are-only-10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157FA8-3226-4066-B965-63C328369AF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0102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https://www.geeksforgeeks.org/difference-between-signed-magnitude-and-2s-complement/</a:t>
            </a:r>
          </a:p>
          <a:p>
            <a:r>
              <a:rPr lang="en-US" dirty="0"/>
              <a:t>https://www.allaboutcircuits.com/technical-articles/twos-complement-representation-theory-and-examples/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157FA8-3226-4066-B965-63C328369AF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4343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1. + 44 = 00101100</a:t>
            </a:r>
          </a:p>
          <a:p>
            <a:r>
              <a:rPr lang="en-US" dirty="0"/>
              <a:t>2. + 89 = 01011001</a:t>
            </a:r>
          </a:p>
          <a:p>
            <a:r>
              <a:rPr lang="en-US" dirty="0"/>
              <a:t>3. + 106 = 01101010</a:t>
            </a:r>
          </a:p>
          <a:p>
            <a:r>
              <a:rPr lang="en-US" dirty="0"/>
              <a:t>4. - 18 = 11101110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5. 11100111=-25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6. 00001001=9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7. 11001110=-50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157FA8-3226-4066-B965-63C328369AF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4883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0101 0001</a:t>
            </a:r>
          </a:p>
          <a:p>
            <a:r>
              <a:rPr lang="en-US" dirty="0"/>
              <a:t>0011 1001</a:t>
            </a:r>
          </a:p>
          <a:p>
            <a:r>
              <a:rPr lang="en-US" dirty="0"/>
              <a:t>1100 0111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157FA8-3226-4066-B965-63C328369AF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8005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https://www.geeksforgeeks.org/ieee-standard-754-floating-point-numbers/</a:t>
            </a:r>
          </a:p>
          <a:p>
            <a:r>
              <a:rPr lang="en-US" dirty="0"/>
              <a:t>00111111100000000000000000000000</a:t>
            </a:r>
          </a:p>
          <a:p>
            <a:r>
              <a:rPr lang="en-US" dirty="0"/>
              <a:t>01000000110000000000000000000000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157FA8-3226-4066-B965-63C328369AF8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9662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157FA8-3226-4066-B965-63C328369AF8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3467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https://www.rapidtables.com/convert/number/ascii-to-binary.html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157FA8-3226-4066-B965-63C328369AF8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0298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F669A-4B89-F70A-5BE8-811B74BC8E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B65FF2-B0A4-3DE0-6B2C-4FE09AD67B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A29F68-3FA1-28DE-F599-8FE73D7411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23A51-54FB-47F0-95ED-B48D68C1F91A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B10C7D-C1BC-6D0C-71DF-4BA0CA2FAC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94E658-4DEF-2667-1B63-44D758DA6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5E033-80CC-4F79-97D4-9AFEB3BC5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5661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F7508-4DE8-5511-0E2D-5B47876263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39266E-646A-0B77-0882-6791BAB754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4AAF3B-96EB-A3D4-1443-C7027795F2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23A51-54FB-47F0-95ED-B48D68C1F91A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EEC5E7-70E3-70C0-48CE-5B5995DA2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0760CD-B6E6-D2D5-5B0F-15A7AB16F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5E033-80CC-4F79-97D4-9AFEB3BC5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8883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912C261-B030-1C24-404E-76AC26F0EB2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584E45-F614-C75B-573C-9B66E9BDC7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E5042E-3109-8732-B413-3F59FB9460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23A51-54FB-47F0-95ED-B48D68C1F91A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7CAA3D-9F96-DBAA-69C9-2C4AE02EEC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780EB9-6625-F6A8-AFE9-2DF99FE65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5E033-80CC-4F79-97D4-9AFEB3BC5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8912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8B8ECA-810C-673D-BA12-582FE2C65E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CA4A92-E86D-B667-8C73-C4C7693BCC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86DD6F-68A2-8159-1CCC-BF5F196B50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23A51-54FB-47F0-95ED-B48D68C1F91A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30F5D1-3697-F730-D29D-F05CBEE2A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465110-69FD-C7BD-B3CB-DC841F7DE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5E033-80CC-4F79-97D4-9AFEB3BC5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4597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44F3AC-C32B-76BF-62E5-B521AEBE9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1D9594-91E4-2ADB-6E59-D3F1CAD4DB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1649CD-FE73-6889-376A-79C28D5D4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23A51-54FB-47F0-95ED-B48D68C1F91A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118D34-1C82-E717-46D6-1DC82179B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E4033C-9CAA-5087-BCA6-FF70115C9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5E033-80CC-4F79-97D4-9AFEB3BC5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9107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84B251-85A7-20D5-B65E-2064986D3F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52CB13-57BB-81B0-1E22-346E7D7D2E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AAC9CB-F527-0B08-7AB6-936F23C050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DB184E-7491-D112-3350-C562BBD0A6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23A51-54FB-47F0-95ED-B48D68C1F91A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7DEA3B-B1D4-E64F-DFFC-1C6FF4F3B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762709-47B2-79E6-EB11-56C420B88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5E033-80CC-4F79-97D4-9AFEB3BC5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1942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8395B-CDA4-DCAE-7C72-B81B052C0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6CA217-75EA-CB71-223E-63E99411DF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532987-F698-DB4C-FEAE-544FB21632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7DFB9E-1C5B-F11C-E5EE-C3BAE232BA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8D2C9E-D728-BBCF-626A-C14D4626FA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29388E-9170-FC3E-7C7B-8D425CEF79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23A51-54FB-47F0-95ED-B48D68C1F91A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122F52-259A-0E07-337A-C78CA4A90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01A0054-00B1-0606-D475-128519D99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5E033-80CC-4F79-97D4-9AFEB3BC5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4714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B4E96-9693-A5EF-6347-A3AD744D8C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C57ED6-9B86-4E01-B16B-44B8906E7D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23A51-54FB-47F0-95ED-B48D68C1F91A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729D27-C5D1-DF84-005C-B279B5EFA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17C6A1-3CDB-8ABC-DF5F-319F722CEF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5E033-80CC-4F79-97D4-9AFEB3BC5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8655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C1C6DDB-D4FB-7AAF-42CA-B1F18C17DF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23A51-54FB-47F0-95ED-B48D68C1F91A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6F764B4-11C8-A794-6940-AB0BE0FDB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342D75-37D5-81F5-63BD-AE648709F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5E033-80CC-4F79-97D4-9AFEB3BC5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845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3CC4F9-DE17-C776-4E22-374CB3ABD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80BCB4-78A0-5AB7-24F0-C20398C051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08E842-DBA0-9CB0-BE14-B0401D9402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8E0AA4-92BB-A070-23FE-F76A1E467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23A51-54FB-47F0-95ED-B48D68C1F91A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935F73-B802-FFD8-BB57-D40FBF320C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BE979A-3AF1-D5E0-4F62-98C7E7E06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5E033-80CC-4F79-97D4-9AFEB3BC5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0277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413D58-959A-1049-DEE3-637A7EAF31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4B398E5-0E80-6DB1-73EC-46B70810E1E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9B387F-636C-87A7-CDD6-76118234F8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DF31EB-8FE2-6BCD-08C3-20CB385093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23A51-54FB-47F0-95ED-B48D68C1F91A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763007-6EAD-FD59-D339-92E447E32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47C28F-FB73-DD9B-CF60-C36294365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5E033-80CC-4F79-97D4-9AFEB3BC5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2154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1E48B0-138F-2B8E-9D45-37628FA73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9D8DA9-7C7B-E50D-58D5-EA78AADD24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0F949B-7346-E0D1-DC77-29789CA4DC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123A51-54FB-47F0-95ED-B48D68C1F91A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1072B8-E684-D68C-9CA3-CFA8831798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A4254B-2983-04F0-E98D-66968F7C4F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D5E033-80CC-4F79-97D4-9AFEB3BC5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276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49.jp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ewokFOSxabs?start=327&amp;feature=oembed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1C45A9-A7A3-AA99-2194-453ACD87530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AP Computer Science Principles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AD3A3B-70DC-16E9-356F-C0ED8D258D6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48825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0BD87-BC34-2007-995A-87CCF704F4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Bits (binary digits) &amp; </a:t>
            </a:r>
            <a:r>
              <a:rPr lang="en-US" altLang="zh-CN" dirty="0"/>
              <a:t>Bytes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9951E2-B955-B275-173E-063CEBA1E9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Computers store information using bits. A </a:t>
            </a:r>
            <a:r>
              <a:rPr lang="en-US" b="1" dirty="0"/>
              <a:t>bit</a:t>
            </a:r>
            <a:r>
              <a:rPr lang="en-US" dirty="0"/>
              <a:t> (short for "binary digit") stores either the value 0 or 1</a:t>
            </a:r>
          </a:p>
          <a:p>
            <a:r>
              <a:rPr lang="en-US" dirty="0"/>
              <a:t>1 byte = 8 bits</a:t>
            </a:r>
          </a:p>
          <a:p>
            <a:endParaRPr lang="en-US" dirty="0"/>
          </a:p>
        </p:txBody>
      </p:sp>
      <p:pic>
        <p:nvPicPr>
          <p:cNvPr id="5" name="Picture 4" descr="A screenshot of a computer security&#10;&#10;Description automatically generated">
            <a:extLst>
              <a:ext uri="{FF2B5EF4-FFF2-40B4-BE49-F238E27FC236}">
                <a16:creationId xmlns:a16="http://schemas.microsoft.com/office/drawing/2014/main" id="{FD35D3EC-4DEE-B79F-21B6-6C1E729EE0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714" y="2768282"/>
            <a:ext cx="4899660" cy="3543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968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2B5970-E0BC-20B0-ADE1-B81C4FDC7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6327"/>
            <a:ext cx="10515600" cy="1325563"/>
          </a:xfrm>
        </p:spPr>
        <p:txBody>
          <a:bodyPr/>
          <a:lstStyle/>
          <a:p>
            <a:r>
              <a:rPr lang="en-US" dirty="0"/>
              <a:t>Homework Recap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41990C3-1F54-D5C8-B712-746B746A70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249" y="1256355"/>
            <a:ext cx="6626009" cy="3280995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68D57AF-42FE-6108-14C6-2D32BB506E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4512" y="3033308"/>
            <a:ext cx="6431837" cy="353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558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D3A755-158B-C061-6738-F83D9F0CBC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Any questions before the quiz?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32D469-21F6-1C7C-3EC0-F253F3E2D5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0694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C4B0CE-ECAC-1529-2B38-8067EB28A3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Quiz 1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C313CC-4708-C70B-C622-EA29A1E02E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1. How many bits do you need to represent the on and off state of all the lights in the front of the room?</a:t>
            </a:r>
          </a:p>
          <a:p>
            <a:r>
              <a:rPr lang="en-US" dirty="0"/>
              <a:t>2. How do computers represent information?</a:t>
            </a:r>
          </a:p>
          <a:p>
            <a:r>
              <a:rPr lang="en-US" dirty="0"/>
              <a:t>3. How many bytes long is this sequence of bits 0100110011011000? </a:t>
            </a:r>
          </a:p>
          <a:p>
            <a:r>
              <a:rPr lang="en-US" dirty="0"/>
              <a:t>Extra Credit: Convert the following number from binary to decimal and write out the value in decimal: 0110</a:t>
            </a:r>
          </a:p>
        </p:txBody>
      </p:sp>
    </p:spTree>
    <p:extLst>
      <p:ext uri="{BB962C8B-B14F-4D97-AF65-F5344CB8AC3E}">
        <p14:creationId xmlns:p14="http://schemas.microsoft.com/office/powerpoint/2010/main" val="19903498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FF2478-A7D8-7EA2-0725-9A32EF90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Unit 1: Digital 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590493-1E9E-5EB2-F186-11439B5F94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Bits and Bytes </a:t>
            </a:r>
          </a:p>
          <a:p>
            <a:r>
              <a:rPr lang="en-US" b="1" dirty="0"/>
              <a:t>Binary Numbers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8879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F266A-FA32-22E8-58D9-17C19975B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Binary </a:t>
            </a:r>
            <a:r>
              <a:rPr lang="en-US" dirty="0" err="1"/>
              <a:t>v.s</a:t>
            </a:r>
            <a:r>
              <a:rPr lang="en-US" dirty="0"/>
              <a:t>. Decimal </a:t>
            </a:r>
            <a:r>
              <a:rPr lang="en-US" dirty="0" err="1"/>
              <a:t>v.s</a:t>
            </a:r>
            <a:r>
              <a:rPr lang="en-US" dirty="0"/>
              <a:t>. Hexadecimal numbering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60112B-C90D-C577-E5EE-C7DA78FF47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Binary: Base 2 (0,1)</a:t>
            </a:r>
          </a:p>
          <a:p>
            <a:r>
              <a:rPr lang="en-US" dirty="0"/>
              <a:t>Decimal: Base 10 (0,1,2,3,4,5,6,7,8,9)</a:t>
            </a:r>
          </a:p>
          <a:p>
            <a:r>
              <a:rPr lang="en-US" dirty="0"/>
              <a:t>Hexadecimal: Base 16 (0,1,2,3,4,5,6,7,8,9,A,B,C,D,E,F)</a:t>
            </a:r>
          </a:p>
        </p:txBody>
      </p:sp>
      <p:pic>
        <p:nvPicPr>
          <p:cNvPr id="6" name="Picture 5" descr="A black and white rectangular frame with white text&#10;&#10;Description automatically generated">
            <a:extLst>
              <a:ext uri="{FF2B5EF4-FFF2-40B4-BE49-F238E27FC236}">
                <a16:creationId xmlns:a16="http://schemas.microsoft.com/office/drawing/2014/main" id="{9F085180-D4C9-1E56-5188-97C47A23FD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9722" y="3631565"/>
            <a:ext cx="3815632" cy="3076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859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85D71-B0AD-81C7-91BE-BE753E978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Binary to decimal conversion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DAAB32-E5EB-5CC5-4CB8-02C6F41800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E5C3901-F48B-5A24-D45E-EE2020FB27A9}"/>
              </a:ext>
            </a:extLst>
          </p:cNvPr>
          <p:cNvSpPr txBox="1"/>
          <p:nvPr/>
        </p:nvSpPr>
        <p:spPr>
          <a:xfrm>
            <a:off x="10432609" y="145726"/>
            <a:ext cx="1207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Important </a:t>
            </a:r>
          </a:p>
        </p:txBody>
      </p:sp>
      <p:sp>
        <p:nvSpPr>
          <p:cNvPr id="5" name="Star: 5 Points 4">
            <a:extLst>
              <a:ext uri="{FF2B5EF4-FFF2-40B4-BE49-F238E27FC236}">
                <a16:creationId xmlns:a16="http://schemas.microsoft.com/office/drawing/2014/main" id="{E6FFA9D0-884F-6094-16AB-0D54A14E917C}"/>
              </a:ext>
            </a:extLst>
          </p:cNvPr>
          <p:cNvSpPr/>
          <p:nvPr/>
        </p:nvSpPr>
        <p:spPr>
          <a:xfrm>
            <a:off x="11613990" y="70127"/>
            <a:ext cx="504579" cy="467432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756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9840C-AC99-33ED-FC72-EC829788C4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Binary to Decimal conversion Exercise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A934AB-F11C-D5C8-F9AE-B4BC2B8AF9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01011100</a:t>
            </a:r>
          </a:p>
          <a:p>
            <a:r>
              <a:rPr lang="en-US" dirty="0"/>
              <a:t>10110011</a:t>
            </a:r>
          </a:p>
          <a:p>
            <a:r>
              <a:rPr lang="en-US" dirty="0"/>
              <a:t>11111111</a:t>
            </a:r>
          </a:p>
          <a:p>
            <a:r>
              <a:rPr lang="en-US" dirty="0"/>
              <a:t>00110011</a:t>
            </a:r>
          </a:p>
          <a:p>
            <a:r>
              <a:rPr lang="en-US" dirty="0"/>
              <a:t>11000011</a:t>
            </a:r>
          </a:p>
          <a:p>
            <a:r>
              <a:rPr lang="en-US" dirty="0"/>
              <a:t>10101010</a:t>
            </a:r>
          </a:p>
          <a:p>
            <a:r>
              <a:rPr lang="en-US" dirty="0"/>
              <a:t>01001101</a:t>
            </a:r>
          </a:p>
        </p:txBody>
      </p:sp>
    </p:spTree>
    <p:extLst>
      <p:ext uri="{BB962C8B-B14F-4D97-AF65-F5344CB8AC3E}">
        <p14:creationId xmlns:p14="http://schemas.microsoft.com/office/powerpoint/2010/main" val="10736799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AC7DC-3AE7-CFE9-23EB-7DC515D1DF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Decimal to binary conversion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10C114-C745-2F76-1690-31EF51644D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5310EC-127A-9CDE-16B7-645CC26F0F84}"/>
              </a:ext>
            </a:extLst>
          </p:cNvPr>
          <p:cNvSpPr txBox="1"/>
          <p:nvPr/>
        </p:nvSpPr>
        <p:spPr>
          <a:xfrm>
            <a:off x="10432609" y="145726"/>
            <a:ext cx="1207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Important </a:t>
            </a:r>
          </a:p>
        </p:txBody>
      </p:sp>
      <p:sp>
        <p:nvSpPr>
          <p:cNvPr id="5" name="Star: 5 Points 4">
            <a:extLst>
              <a:ext uri="{FF2B5EF4-FFF2-40B4-BE49-F238E27FC236}">
                <a16:creationId xmlns:a16="http://schemas.microsoft.com/office/drawing/2014/main" id="{54BBAE95-E3EB-C8D6-E9BA-379E81EB4511}"/>
              </a:ext>
            </a:extLst>
          </p:cNvPr>
          <p:cNvSpPr/>
          <p:nvPr/>
        </p:nvSpPr>
        <p:spPr>
          <a:xfrm>
            <a:off x="11613990" y="70127"/>
            <a:ext cx="504579" cy="467432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7410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342128-9800-DFCA-48AE-0C2D2E36A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Decimal to binary conversion exercise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21EB49-D0A8-B90F-E2F0-5513B7F3B5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255</a:t>
            </a:r>
          </a:p>
          <a:p>
            <a:r>
              <a:rPr lang="en-US" dirty="0"/>
              <a:t>78</a:t>
            </a:r>
          </a:p>
          <a:p>
            <a:r>
              <a:rPr lang="en-US" dirty="0"/>
              <a:t>25</a:t>
            </a:r>
          </a:p>
          <a:p>
            <a:r>
              <a:rPr lang="en-US" dirty="0"/>
              <a:t>14</a:t>
            </a:r>
          </a:p>
          <a:p>
            <a:r>
              <a:rPr lang="en-US" dirty="0"/>
              <a:t>1</a:t>
            </a:r>
          </a:p>
          <a:p>
            <a:r>
              <a:rPr lang="en-US" dirty="0"/>
              <a:t>0</a:t>
            </a:r>
          </a:p>
          <a:p>
            <a:r>
              <a:rPr lang="en-US" dirty="0"/>
              <a:t>66</a:t>
            </a:r>
          </a:p>
          <a:p>
            <a:r>
              <a:rPr lang="en-US" dirty="0"/>
              <a:t>129</a:t>
            </a:r>
          </a:p>
        </p:txBody>
      </p:sp>
    </p:spTree>
    <p:extLst>
      <p:ext uri="{BB962C8B-B14F-4D97-AF65-F5344CB8AC3E}">
        <p14:creationId xmlns:p14="http://schemas.microsoft.com/office/powerpoint/2010/main" val="2540780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02B6DD-325B-A890-1DAA-A195DFA430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About the course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EB399ED-621D-A495-BE62-6FBF421798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76" y="1690688"/>
            <a:ext cx="10515600" cy="4351338"/>
          </a:xfrm>
        </p:spPr>
        <p:txBody>
          <a:bodyPr/>
          <a:lstStyle/>
          <a:p>
            <a:r>
              <a:rPr lang="en-US" dirty="0"/>
              <a:t>AP Computer Science Principles is a </a:t>
            </a:r>
            <a:r>
              <a:rPr lang="en-US" b="1" dirty="0"/>
              <a:t>1-year</a:t>
            </a:r>
            <a:r>
              <a:rPr lang="en-US" dirty="0"/>
              <a:t> introductory college-level computing course that introduces students to </a:t>
            </a:r>
            <a:r>
              <a:rPr lang="en-US" b="1" dirty="0"/>
              <a:t>the breadth of the field of computer science</a:t>
            </a:r>
            <a:r>
              <a:rPr lang="en-US" dirty="0"/>
              <a:t>. </a:t>
            </a:r>
          </a:p>
          <a:p>
            <a:r>
              <a:rPr lang="en-US" dirty="0"/>
              <a:t>It can be used to fulfill </a:t>
            </a:r>
            <a:r>
              <a:rPr lang="en-US" b="1" dirty="0"/>
              <a:t>college credit </a:t>
            </a:r>
            <a:r>
              <a:rPr lang="en-US" dirty="0"/>
              <a:t>(≈$)</a:t>
            </a:r>
          </a:p>
          <a:p>
            <a:r>
              <a:rPr lang="en-US" dirty="0"/>
              <a:t>Exam date: </a:t>
            </a:r>
            <a:r>
              <a:rPr lang="en-US" b="1" dirty="0"/>
              <a:t>May 8, 2024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1" name="Picture 10" descr="A screenshot of a computer science course&#10;&#10;Description automatically generated">
            <a:extLst>
              <a:ext uri="{FF2B5EF4-FFF2-40B4-BE49-F238E27FC236}">
                <a16:creationId xmlns:a16="http://schemas.microsoft.com/office/drawing/2014/main" id="{AE64084B-E909-3A5A-FAEC-278FF7A547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4069212" y="4352750"/>
            <a:ext cx="3634528" cy="2383684"/>
          </a:xfrm>
          <a:prstGeom prst="rect">
            <a:avLst/>
          </a:prstGeom>
        </p:spPr>
      </p:pic>
      <p:pic>
        <p:nvPicPr>
          <p:cNvPr id="13" name="Picture 12" descr="A screenshot of a computer science course&#10;&#10;Description automatically generated">
            <a:extLst>
              <a:ext uri="{FF2B5EF4-FFF2-40B4-BE49-F238E27FC236}">
                <a16:creationId xmlns:a16="http://schemas.microsoft.com/office/drawing/2014/main" id="{910301EB-8943-29E3-D1C9-B5CAC71415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32"/>
          <a:stretch/>
        </p:blipFill>
        <p:spPr>
          <a:xfrm>
            <a:off x="590003" y="4352750"/>
            <a:ext cx="3479209" cy="2161723"/>
          </a:xfrm>
          <a:prstGeom prst="rect">
            <a:avLst/>
          </a:prstGeom>
        </p:spPr>
      </p:pic>
      <p:pic>
        <p:nvPicPr>
          <p:cNvPr id="14" name="Content Placeholder 6" descr="A screenshot of a calendar&#10;&#10;Description automatically generated">
            <a:extLst>
              <a:ext uri="{FF2B5EF4-FFF2-40B4-BE49-F238E27FC236}">
                <a16:creationId xmlns:a16="http://schemas.microsoft.com/office/drawing/2014/main" id="{9D6C2719-50E7-2D0A-3998-612C6C5E70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8707" y="3080085"/>
            <a:ext cx="3651353" cy="3593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848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D511A1-B9F0-9C41-BEDE-D788D31246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Warm-up exercise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14E21C-B331-1944-53D6-B354F3E90C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115" y="1460500"/>
            <a:ext cx="10515600" cy="5032375"/>
          </a:xfrm>
        </p:spPr>
        <p:txBody>
          <a:bodyPr>
            <a:normAutofit/>
          </a:bodyPr>
          <a:lstStyle/>
          <a:p>
            <a:r>
              <a:rPr lang="en-US" dirty="0"/>
              <a:t>Convert the following numbers from decimal to binary:</a:t>
            </a:r>
          </a:p>
          <a:p>
            <a:pPr lvl="1"/>
            <a:r>
              <a:rPr lang="en-US" dirty="0"/>
              <a:t>55</a:t>
            </a:r>
          </a:p>
          <a:p>
            <a:pPr lvl="1"/>
            <a:r>
              <a:rPr lang="en-US" dirty="0"/>
              <a:t>30</a:t>
            </a:r>
          </a:p>
          <a:p>
            <a:pPr lvl="1"/>
            <a:r>
              <a:rPr lang="en-US" dirty="0"/>
              <a:t>88</a:t>
            </a:r>
          </a:p>
          <a:p>
            <a:pPr lvl="1"/>
            <a:r>
              <a:rPr lang="en-US" dirty="0"/>
              <a:t>66</a:t>
            </a:r>
          </a:p>
          <a:p>
            <a:pPr lvl="1"/>
            <a:r>
              <a:rPr lang="en-US" dirty="0"/>
              <a:t>212</a:t>
            </a:r>
          </a:p>
          <a:p>
            <a:r>
              <a:rPr lang="en-US" dirty="0"/>
              <a:t>Convert the following numbers from binary to decimal:</a:t>
            </a:r>
          </a:p>
          <a:p>
            <a:pPr lvl="1"/>
            <a:r>
              <a:rPr lang="en-US" dirty="0"/>
              <a:t>10001111</a:t>
            </a:r>
          </a:p>
          <a:p>
            <a:pPr lvl="1"/>
            <a:r>
              <a:rPr lang="en-US" dirty="0"/>
              <a:t>00111100</a:t>
            </a:r>
          </a:p>
          <a:p>
            <a:pPr lvl="1"/>
            <a:r>
              <a:rPr lang="en-US" dirty="0"/>
              <a:t>01010011</a:t>
            </a:r>
          </a:p>
          <a:p>
            <a:pPr lvl="1"/>
            <a:r>
              <a:rPr lang="en-US" dirty="0"/>
              <a:t>10110100</a:t>
            </a:r>
          </a:p>
          <a:p>
            <a:pPr lvl="1"/>
            <a:r>
              <a:rPr lang="en-US" dirty="0"/>
              <a:t>00011111</a:t>
            </a:r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35198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615BD1-98B3-07CD-8DB3-869F61B51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Homework Problems</a:t>
            </a:r>
          </a:p>
        </p:txBody>
      </p:sp>
      <p:pic>
        <p:nvPicPr>
          <p:cNvPr id="5" name="Content Placeholder 4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DC5209D0-E440-3196-8F02-08AA3E56DC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391119"/>
            <a:ext cx="7685244" cy="2272569"/>
          </a:xfrm>
        </p:spPr>
      </p:pic>
      <p:pic>
        <p:nvPicPr>
          <p:cNvPr id="7" name="Picture 6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84FE183D-47AD-4574-6D3A-659CE5E6D1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0855" y="3306944"/>
            <a:ext cx="7700158" cy="2940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7199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4C4A2-696B-BCCE-6169-7CD079788F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Binary to Hexadecimal conversion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B741D6-6A10-F4D8-1F29-F3AF01EB3B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Hexadecimal: Base 16 (0,1,2,3,4,5,6,7,8,9,A,B,C,D,E,F)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2C3275-9A04-582D-3380-492E9CEA1171}"/>
              </a:ext>
            </a:extLst>
          </p:cNvPr>
          <p:cNvSpPr txBox="1"/>
          <p:nvPr/>
        </p:nvSpPr>
        <p:spPr>
          <a:xfrm>
            <a:off x="10432609" y="145726"/>
            <a:ext cx="1207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Important </a:t>
            </a:r>
          </a:p>
        </p:txBody>
      </p:sp>
      <p:sp>
        <p:nvSpPr>
          <p:cNvPr id="5" name="Star: 5 Points 4">
            <a:extLst>
              <a:ext uri="{FF2B5EF4-FFF2-40B4-BE49-F238E27FC236}">
                <a16:creationId xmlns:a16="http://schemas.microsoft.com/office/drawing/2014/main" id="{510C6BE8-2E44-DC3C-4120-4159B0AB2FB7}"/>
              </a:ext>
            </a:extLst>
          </p:cNvPr>
          <p:cNvSpPr/>
          <p:nvPr/>
        </p:nvSpPr>
        <p:spPr>
          <a:xfrm>
            <a:off x="11613990" y="70127"/>
            <a:ext cx="504579" cy="467432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table with different colors&#10;&#10;Description automatically generated">
            <a:extLst>
              <a:ext uri="{FF2B5EF4-FFF2-40B4-BE49-F238E27FC236}">
                <a16:creationId xmlns:a16="http://schemas.microsoft.com/office/drawing/2014/main" id="{F7083F2C-F6F3-509C-364B-28DC50A5FB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7613" y="2589356"/>
            <a:ext cx="4962827" cy="3977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8936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5AF09-B848-6F55-2F4E-F38BAF0038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Binary to Hexadecimal conversion exercise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B57A00-4144-7687-3990-6395364F25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01011100</a:t>
            </a:r>
          </a:p>
          <a:p>
            <a:r>
              <a:rPr lang="en-US" dirty="0"/>
              <a:t>10110011</a:t>
            </a:r>
          </a:p>
          <a:p>
            <a:r>
              <a:rPr lang="en-US" dirty="0"/>
              <a:t>11111111</a:t>
            </a:r>
          </a:p>
          <a:p>
            <a:r>
              <a:rPr lang="en-US" dirty="0"/>
              <a:t>00110011</a:t>
            </a:r>
          </a:p>
          <a:p>
            <a:r>
              <a:rPr lang="en-US" dirty="0"/>
              <a:t>11000011</a:t>
            </a:r>
          </a:p>
          <a:p>
            <a:r>
              <a:rPr lang="en-US" dirty="0"/>
              <a:t>101010</a:t>
            </a:r>
          </a:p>
          <a:p>
            <a:r>
              <a:rPr lang="en-US" dirty="0"/>
              <a:t>01101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25953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D15EDB-2E18-A3B1-BA0B-023FFAC441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Important Announcement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1A63DB-2F59-B62F-CB8B-D0A2A81EA8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Register for a Khan Academy account, and get added to the class</a:t>
            </a:r>
          </a:p>
          <a:p>
            <a:r>
              <a:rPr lang="en-US" dirty="0"/>
              <a:t>Finish Khan Academy Quiz 1</a:t>
            </a:r>
          </a:p>
          <a:p>
            <a:r>
              <a:rPr lang="en-US" dirty="0"/>
              <a:t>Homework worksheet due </a:t>
            </a:r>
          </a:p>
        </p:txBody>
      </p:sp>
    </p:spTree>
    <p:extLst>
      <p:ext uri="{BB962C8B-B14F-4D97-AF65-F5344CB8AC3E}">
        <p14:creationId xmlns:p14="http://schemas.microsoft.com/office/powerpoint/2010/main" val="4284146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FF2478-A7D8-7EA2-0725-9A32EF90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Unit 1: Digital 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590493-1E9E-5EB2-F186-11439B5F94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Bits and Bytes </a:t>
            </a:r>
          </a:p>
          <a:p>
            <a:r>
              <a:rPr lang="en-US" dirty="0"/>
              <a:t>Binary Numbers</a:t>
            </a:r>
          </a:p>
          <a:p>
            <a:r>
              <a:rPr lang="en-US" b="1" dirty="0"/>
              <a:t>Limitations of storing numbers</a:t>
            </a:r>
          </a:p>
          <a:p>
            <a:endParaRPr lang="en-US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1885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06301A-2F39-A82F-2892-DF75D64FA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Limitations of storing numbers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C23E0D-9F17-085E-028F-F2F2B8B5F5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Negative numbers?</a:t>
            </a:r>
          </a:p>
          <a:p>
            <a:r>
              <a:rPr lang="en-US" dirty="0"/>
              <a:t>Overflow?</a:t>
            </a:r>
          </a:p>
          <a:p>
            <a:r>
              <a:rPr lang="en-US" dirty="0"/>
              <a:t>Fractions and irrational numbers?</a:t>
            </a:r>
          </a:p>
          <a:p>
            <a:r>
              <a:rPr lang="en-US" dirty="0"/>
              <a:t>Rounding errors?</a:t>
            </a:r>
          </a:p>
        </p:txBody>
      </p:sp>
    </p:spTree>
    <p:extLst>
      <p:ext uri="{BB962C8B-B14F-4D97-AF65-F5344CB8AC3E}">
        <p14:creationId xmlns:p14="http://schemas.microsoft.com/office/powerpoint/2010/main" val="722826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8C9586-99E8-C14D-BC16-0B77FF2AA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Negative numbers question about reading</a:t>
            </a:r>
          </a:p>
        </p:txBody>
      </p:sp>
      <p:pic>
        <p:nvPicPr>
          <p:cNvPr id="4" name="Picture 3" descr="A screenshot of a math problem&#10;&#10;Description automatically generated">
            <a:extLst>
              <a:ext uri="{FF2B5EF4-FFF2-40B4-BE49-F238E27FC236}">
                <a16:creationId xmlns:a16="http://schemas.microsoft.com/office/drawing/2014/main" id="{617F07F1-0454-9185-F23B-F12ABF1136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251" y="1756676"/>
            <a:ext cx="5954938" cy="4520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285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EB9FE-24CD-7471-4203-8C25DC51B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represent negative integers?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D0B69C8-1E1F-B34E-B068-14AB8E4D166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19887"/>
                <a:ext cx="10515600" cy="4351338"/>
              </a:xfrm>
            </p:spPr>
            <p:txBody>
              <a:bodyPr>
                <a:normAutofit/>
              </a:bodyPr>
              <a:lstStyle/>
              <a:p>
                <a:r>
                  <a:rPr lang="en-US" sz="2000" dirty="0"/>
                  <a:t>Signed magnitude representation        [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 (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−1)</m:t>
                    </m:r>
                  </m:oMath>
                </a14:m>
                <a:r>
                  <a:rPr lang="en-US" sz="2000" dirty="0"/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en-US" sz="2000" i="1"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en-US" sz="2000" dirty="0"/>
                  <a:t>]</a:t>
                </a:r>
              </a:p>
              <a:p>
                <a:pPr marL="0" indent="0">
                  <a:buNone/>
                </a:pPr>
                <a:r>
                  <a:rPr lang="en-US" sz="2000" dirty="0"/>
                  <a:t>The integer is divided into two parts: Sign bit (0 for positive, 1 for negative) + Magnitude</a:t>
                </a:r>
              </a:p>
              <a:p>
                <a:pPr marL="0" indent="0">
                  <a:buNone/>
                </a:pPr>
                <a:endParaRPr lang="en-US" sz="2000" dirty="0"/>
              </a:p>
              <a:p>
                <a:r>
                  <a:rPr lang="en-US" sz="2000" dirty="0"/>
                  <a:t>2’s Complement representation            [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sz="2000" dirty="0"/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en-US" sz="2000" dirty="0"/>
                  <a:t>]</a:t>
                </a:r>
              </a:p>
              <a:p>
                <a:pPr marL="0" indent="0">
                  <a:buNone/>
                </a:pPr>
                <a:r>
                  <a:rPr lang="en-US" sz="2000" dirty="0"/>
                  <a:t> Positive values are represented the same way as the signed magnitude representation, to obtain the corresponding negative value, the following steps are carried out:</a:t>
                </a:r>
              </a:p>
              <a:p>
                <a:pPr lvl="1"/>
                <a:r>
                  <a:rPr lang="en-US" sz="1800" dirty="0"/>
                  <a:t>Step 1: starting with the equivalent positive number.</a:t>
                </a:r>
              </a:p>
              <a:p>
                <a:pPr lvl="1"/>
                <a:r>
                  <a:rPr lang="en-US" sz="1800" dirty="0"/>
                  <a:t>Step 2: inverting (or flipping) all bits – changing every 0 to 1, and every 1 to 0;</a:t>
                </a:r>
              </a:p>
              <a:p>
                <a:pPr lvl="1"/>
                <a:r>
                  <a:rPr lang="en-US" sz="1800" dirty="0"/>
                  <a:t>Step 3: adding 1 to the entire inverted number, ignoring any overflow. Accounting for overflow will produce the wrong value for the result.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D0B69C8-1E1F-B34E-B068-14AB8E4D166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19887"/>
                <a:ext cx="10515600" cy="4351338"/>
              </a:xfrm>
              <a:blipFill>
                <a:blip r:embed="rId3"/>
                <a:stretch>
                  <a:fillRect l="-638" t="-15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 descr="A circular object with numbers and circles&#10;&#10;Description automatically generated">
            <a:extLst>
              <a:ext uri="{FF2B5EF4-FFF2-40B4-BE49-F238E27FC236}">
                <a16:creationId xmlns:a16="http://schemas.microsoft.com/office/drawing/2014/main" id="{19AD8E7E-84B7-963C-0B9B-F92DCC1208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0991" y="4983355"/>
            <a:ext cx="1707072" cy="1707072"/>
          </a:xfrm>
          <a:prstGeom prst="rect">
            <a:avLst/>
          </a:prstGeom>
        </p:spPr>
      </p:pic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3A5B8230-0513-77CB-C191-61EF0C425E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2771" y="41600"/>
            <a:ext cx="2929555" cy="191678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50C468A-66DB-7EB1-A690-FB3D96737342}"/>
              </a:ext>
            </a:extLst>
          </p:cNvPr>
          <p:cNvSpPr txBox="1"/>
          <p:nvPr/>
        </p:nvSpPr>
        <p:spPr>
          <a:xfrm>
            <a:off x="8957204" y="1819887"/>
            <a:ext cx="32347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Fig.1. Signed magnitude graphical representation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E9F81F-308B-34EE-9230-DE531AD26B23}"/>
              </a:ext>
            </a:extLst>
          </p:cNvPr>
          <p:cNvSpPr txBox="1"/>
          <p:nvPr/>
        </p:nvSpPr>
        <p:spPr>
          <a:xfrm>
            <a:off x="9132771" y="6581001"/>
            <a:ext cx="31425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Fig.2.  2’s complement graphical representation</a:t>
            </a:r>
          </a:p>
        </p:txBody>
      </p:sp>
    </p:spTree>
    <p:extLst>
      <p:ext uri="{BB962C8B-B14F-4D97-AF65-F5344CB8AC3E}">
        <p14:creationId xmlns:p14="http://schemas.microsoft.com/office/powerpoint/2010/main" val="1550797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4CC8EA-2202-BCFA-EA17-6F1DC290C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Advantages and disadvantages of using signed-magnitude representation </a:t>
            </a:r>
            <a:r>
              <a:rPr lang="en-US" dirty="0" err="1"/>
              <a:t>v.s</a:t>
            </a:r>
            <a:r>
              <a:rPr lang="en-US" dirty="0"/>
              <a:t>. 2’s complement </a:t>
            </a: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730677F0-C98A-2DF9-DAF1-9B79F88F5F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63" y="1779004"/>
            <a:ext cx="3569955" cy="2335795"/>
          </a:xfrm>
          <a:prstGeom prst="rect">
            <a:avLst/>
          </a:prstGeom>
        </p:spPr>
      </p:pic>
      <p:pic>
        <p:nvPicPr>
          <p:cNvPr id="5" name="Picture 4" descr="A circular object with numbers and circles&#10;&#10;Description automatically generated">
            <a:extLst>
              <a:ext uri="{FF2B5EF4-FFF2-40B4-BE49-F238E27FC236}">
                <a16:creationId xmlns:a16="http://schemas.microsoft.com/office/drawing/2014/main" id="{AF3BC638-3790-9056-AAE3-E14067CCAF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116" y="1913766"/>
            <a:ext cx="2304821" cy="23048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1A6CF7E-B650-71B8-980E-8447039764B3}"/>
              </a:ext>
            </a:extLst>
          </p:cNvPr>
          <p:cNvSpPr txBox="1"/>
          <p:nvPr/>
        </p:nvSpPr>
        <p:spPr>
          <a:xfrm>
            <a:off x="4864733" y="2198519"/>
            <a:ext cx="3306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Easy to understand, very intuitive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DCCFCA-BEFF-7357-D495-175DA2180105}"/>
              </a:ext>
            </a:extLst>
          </p:cNvPr>
          <p:cNvSpPr txBox="1"/>
          <p:nvPr/>
        </p:nvSpPr>
        <p:spPr>
          <a:xfrm>
            <a:off x="4864733" y="2673628"/>
            <a:ext cx="3165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Easy to implement on hardware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2846596-F0AA-2233-48D7-B47690E0A673}"/>
              </a:ext>
            </a:extLst>
          </p:cNvPr>
          <p:cNvSpPr txBox="1"/>
          <p:nvPr/>
        </p:nvSpPr>
        <p:spPr>
          <a:xfrm>
            <a:off x="4718368" y="3148737"/>
            <a:ext cx="3824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Makes addition and subtraction simple</a:t>
            </a:r>
          </a:p>
        </p:txBody>
      </p:sp>
    </p:spTree>
    <p:extLst>
      <p:ext uri="{BB962C8B-B14F-4D97-AF65-F5344CB8AC3E}">
        <p14:creationId xmlns:p14="http://schemas.microsoft.com/office/powerpoint/2010/main" val="1153175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0B68DC-752B-4ED8-0ABB-2C2EB1E5C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About the AP Exam </a:t>
            </a:r>
          </a:p>
        </p:txBody>
      </p:sp>
      <p:pic>
        <p:nvPicPr>
          <p:cNvPr id="9" name="Content Placeholder 8" descr="A screenshot of a test&#10;&#10;Description automatically generated">
            <a:extLst>
              <a:ext uri="{FF2B5EF4-FFF2-40B4-BE49-F238E27FC236}">
                <a16:creationId xmlns:a16="http://schemas.microsoft.com/office/drawing/2014/main" id="{EA4398F7-EAEA-1897-4309-C94FADFA35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11" y="1690688"/>
            <a:ext cx="9999380" cy="4538662"/>
          </a:xfrm>
        </p:spPr>
      </p:pic>
    </p:spTree>
    <p:extLst>
      <p:ext uri="{BB962C8B-B14F-4D97-AF65-F5344CB8AC3E}">
        <p14:creationId xmlns:p14="http://schemas.microsoft.com/office/powerpoint/2010/main" val="8800347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F8E440-F764-08D8-6C1A-F92D14BC7A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2’s Complement representation exercise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F79B20-0478-DD76-FBEA-DD5D89283E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+44</a:t>
            </a:r>
          </a:p>
          <a:p>
            <a:r>
              <a:rPr lang="en-US" dirty="0"/>
              <a:t>+89</a:t>
            </a:r>
          </a:p>
          <a:p>
            <a:r>
              <a:rPr lang="en-US" dirty="0"/>
              <a:t>+106</a:t>
            </a:r>
          </a:p>
          <a:p>
            <a:r>
              <a:rPr lang="en-US" dirty="0"/>
              <a:t>-18</a:t>
            </a:r>
          </a:p>
          <a:p>
            <a:r>
              <a:rPr lang="en-US" dirty="0"/>
              <a:t>11100111</a:t>
            </a:r>
          </a:p>
          <a:p>
            <a:r>
              <a:rPr lang="en-US" dirty="0"/>
              <a:t>00001001</a:t>
            </a:r>
          </a:p>
          <a:p>
            <a:r>
              <a:rPr lang="en-US" dirty="0"/>
              <a:t>11001110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EE5ED0-90EA-6C63-2114-2099A549404E}"/>
              </a:ext>
            </a:extLst>
          </p:cNvPr>
          <p:cNvSpPr txBox="1"/>
          <p:nvPr/>
        </p:nvSpPr>
        <p:spPr>
          <a:xfrm>
            <a:off x="7581072" y="1825625"/>
            <a:ext cx="513438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000" dirty="0"/>
              <a:t>Positive-&gt;negative in 2’s complement: Invert(flip) every bit, then add one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Negative-&gt;positive in 2’s complement</a:t>
            </a:r>
          </a:p>
          <a:p>
            <a:pPr marL="0" indent="0">
              <a:buNone/>
            </a:pPr>
            <a:r>
              <a:rPr lang="en-US" sz="2000" dirty="0"/>
              <a:t>Subtract one, then flip every bit</a:t>
            </a:r>
          </a:p>
        </p:txBody>
      </p:sp>
    </p:spTree>
    <p:extLst>
      <p:ext uri="{BB962C8B-B14F-4D97-AF65-F5344CB8AC3E}">
        <p14:creationId xmlns:p14="http://schemas.microsoft.com/office/powerpoint/2010/main" val="293290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4D29C0-115D-4EAB-A3AC-CACF62C885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2’s Complement Addition and Subtraction exercise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C0FB98-D85F-242E-296E-D32EB6D4C1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You </a:t>
            </a:r>
            <a:r>
              <a:rPr lang="en-US" b="1" dirty="0"/>
              <a:t>must </a:t>
            </a:r>
            <a:r>
              <a:rPr lang="en-US" dirty="0"/>
              <a:t>carry out the computation in binary form, and please show </a:t>
            </a:r>
            <a:r>
              <a:rPr lang="en-US" b="1" dirty="0"/>
              <a:t>all</a:t>
            </a:r>
            <a:r>
              <a:rPr lang="en-US" dirty="0"/>
              <a:t> your work</a:t>
            </a:r>
          </a:p>
          <a:p>
            <a:r>
              <a:rPr lang="en-US" dirty="0"/>
              <a:t>69+12 (8-bit register)</a:t>
            </a:r>
          </a:p>
          <a:p>
            <a:r>
              <a:rPr lang="en-US" dirty="0"/>
              <a:t>69-12 (8-bit register)</a:t>
            </a:r>
          </a:p>
          <a:p>
            <a:r>
              <a:rPr lang="en-US" dirty="0"/>
              <a:t>12-69  (8-bit register)</a:t>
            </a:r>
          </a:p>
          <a:p>
            <a:r>
              <a:rPr lang="en-US" dirty="0"/>
              <a:t>1+7 (4-bit register)</a:t>
            </a:r>
          </a:p>
          <a:p>
            <a:endParaRPr lang="en-US" dirty="0"/>
          </a:p>
        </p:txBody>
      </p:sp>
      <p:pic>
        <p:nvPicPr>
          <p:cNvPr id="4" name="Content Placeholder 4" descr="A close up of text&#10;&#10;Description automatically generated">
            <a:extLst>
              <a:ext uri="{FF2B5EF4-FFF2-40B4-BE49-F238E27FC236}">
                <a16:creationId xmlns:a16="http://schemas.microsoft.com/office/drawing/2014/main" id="{816A9BBA-8E28-6D49-016F-86BECF79D2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307" y="2483796"/>
            <a:ext cx="5667375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5823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0AA9A-B02B-CAF2-3908-AC68153E41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Overflow question about reading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AEC277-91D3-5ED3-1F72-53F20652C4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4068" y="1781175"/>
            <a:ext cx="7830544" cy="447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8365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321DFA-C1EB-4422-6CEF-43FCD47F34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happens if our numbers overflow?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10ABE1-24BB-C828-8FBF-1F06E3A580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Overflow: Overflow occurs when the </a:t>
            </a:r>
            <a:r>
              <a:rPr lang="en-US" b="1" dirty="0"/>
              <a:t>magnitude of a number exceeds the range allowed by the size of the bit field </a:t>
            </a:r>
            <a:r>
              <a:rPr lang="en-US" dirty="0"/>
              <a:t>(All about circuits)</a:t>
            </a:r>
          </a:p>
          <a:p>
            <a:r>
              <a:rPr lang="en-US" dirty="0"/>
              <a:t>Ex: Unsigned number addition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96102AA-CFBC-046E-2F9B-606596D76C39}"/>
              </a:ext>
            </a:extLst>
          </p:cNvPr>
          <p:cNvSpPr txBox="1"/>
          <p:nvPr/>
        </p:nvSpPr>
        <p:spPr>
          <a:xfrm>
            <a:off x="1530626" y="3167390"/>
            <a:ext cx="109517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  1000</a:t>
            </a:r>
          </a:p>
          <a:p>
            <a:r>
              <a:rPr lang="en-US" sz="2800" dirty="0"/>
              <a:t>+1000</a:t>
            </a:r>
          </a:p>
        </p:txBody>
      </p:sp>
      <p:pic>
        <p:nvPicPr>
          <p:cNvPr id="5" name="Content Placeholder 4" descr="A table of numbers and symbols&#10;&#10;Description automatically generated">
            <a:extLst>
              <a:ext uri="{FF2B5EF4-FFF2-40B4-BE49-F238E27FC236}">
                <a16:creationId xmlns:a16="http://schemas.microsoft.com/office/drawing/2014/main" id="{39C075DA-0BE6-D6C9-D8C2-B11CD0EFB6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6420" y="3419573"/>
            <a:ext cx="4023275" cy="3153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627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0932C0-ED48-4A11-9C82-E901C332B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represent fractions and irrational numbers, like 3.14159?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F226D28-B3C5-4525-AF73-B49C6924CDB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A: IEEE 754 Floating-point representation</a:t>
                </a:r>
              </a:p>
              <a:p>
                <a:pPr marL="0" indent="0">
                  <a:buNone/>
                </a:pPr>
                <a:r>
                  <a:rPr lang="en-US" dirty="0"/>
                  <a:t>	Sign: 0 for positive, 1 for negative</a:t>
                </a:r>
              </a:p>
              <a:p>
                <a:pPr marL="0" indent="0">
                  <a:buNone/>
                </a:pPr>
                <a:r>
                  <a:rPr lang="en-US" dirty="0"/>
                  <a:t>	Exponent: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𝑒𝑥𝑝𝑜𝑛𝑒𝑛𝑡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−127</m:t>
                        </m:r>
                      </m:sup>
                    </m:sSup>
                  </m:oMath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	Mantissa: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1+ </m:t>
                    </m:r>
                    <m:nary>
                      <m:naryPr>
                        <m:chr m:val="∑"/>
                        <m:subHide m:val="on"/>
                        <m:sup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𝑝𝑜𝑠𝑖𝑡𝑖𝑜𝑛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𝑖𝑛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𝑚𝑎𝑛𝑡𝑖𝑠𝑠𝑎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𝑐𝑜𝑢𝑛𝑡𝑖𝑛𝑔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𝑓𝑟𝑜𝑚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𝑙𝑒𝑓𝑡</m:t>
                            </m:r>
                          </m:sup>
                        </m:sSup>
                      </m:e>
                    </m:nary>
                  </m:oMath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	Actual value in decimal 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𝑠𝑖𝑔𝑛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∗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𝑒𝑥𝑝𝑜𝑛𝑒𝑛𝑡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∗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𝑚𝑎𝑛𝑡𝑖𝑠𝑠𝑎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F226D28-B3C5-4525-AF73-B49C6924CDB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Content Placeholder 4" descr="A diagram of a graph&#10;&#10;Description automatically generated">
            <a:extLst>
              <a:ext uri="{FF2B5EF4-FFF2-40B4-BE49-F238E27FC236}">
                <a16:creationId xmlns:a16="http://schemas.microsoft.com/office/drawing/2014/main" id="{3FC24D7A-A7A1-6CD6-A8E1-7B7B7C555D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357" y="4424553"/>
            <a:ext cx="7351643" cy="2433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897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EC8B9-1F04-300E-C9DD-967A13DDC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Floating-point representation exercise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9EEE591-6E69-00BB-2EA4-D04AE2CEF4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Decimal value: 1</a:t>
            </a:r>
          </a:p>
          <a:p>
            <a:r>
              <a:rPr lang="en-US" dirty="0"/>
              <a:t>Decimal value: 6</a:t>
            </a:r>
          </a:p>
          <a:p>
            <a:r>
              <a:rPr lang="en-US" dirty="0"/>
              <a:t>Floating-point value: 01000001110100000000000000000000 </a:t>
            </a:r>
          </a:p>
        </p:txBody>
      </p:sp>
    </p:spTree>
    <p:extLst>
      <p:ext uri="{BB962C8B-B14F-4D97-AF65-F5344CB8AC3E}">
        <p14:creationId xmlns:p14="http://schemas.microsoft.com/office/powerpoint/2010/main" val="29169728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7C2F54-892F-0FDB-56AF-C6404989BD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Roundoff errors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017E060-3CD2-011D-FDEA-374A80C06AB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616075"/>
                <a:ext cx="10515600" cy="4351338"/>
              </a:xfrm>
            </p:spPr>
            <p:txBody>
              <a:bodyPr/>
              <a:lstStyle/>
              <a:p>
                <a:r>
                  <a:rPr lang="en-US" dirty="0"/>
                  <a:t>Even IEEE 754 Floating-point representation cannot represent </a:t>
                </a:r>
                <a:r>
                  <a:rPr lang="en-US" b="1" dirty="0"/>
                  <a:t>all</a:t>
                </a:r>
                <a:r>
                  <a:rPr lang="en-US" dirty="0"/>
                  <a:t> numbers . </a:t>
                </a:r>
              </a:p>
              <a:p>
                <a:r>
                  <a:rPr lang="en-US" dirty="0"/>
                  <a:t>IEEE 754 Floating-point representation</a:t>
                </a:r>
              </a:p>
              <a:p>
                <a:pPr marL="0" indent="0">
                  <a:buNone/>
                </a:pPr>
                <a:r>
                  <a:rPr lang="en-US" dirty="0"/>
                  <a:t>	Sign: 0 for positive, 1 for negative</a:t>
                </a:r>
              </a:p>
              <a:p>
                <a:pPr marL="0" indent="0">
                  <a:buNone/>
                </a:pPr>
                <a:r>
                  <a:rPr lang="en-US" dirty="0"/>
                  <a:t>	Exponent: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𝑒𝑥𝑝𝑜𝑛𝑒𝑛𝑡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−127</m:t>
                        </m:r>
                      </m:sup>
                    </m:sSup>
                  </m:oMath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	Mantissa: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1+ </m:t>
                    </m:r>
                    <m:nary>
                      <m:naryPr>
                        <m:chr m:val="∑"/>
                        <m:subHide m:val="on"/>
                        <m:sup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𝑝𝑜𝑠𝑖𝑡𝑖𝑜𝑛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𝑖𝑛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𝑚𝑎𝑛𝑡𝑖𝑠𝑠𝑎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𝑐𝑜𝑢𝑛𝑡𝑖𝑛𝑔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𝑓𝑟𝑜𝑚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𝑙𝑒𝑓𝑡</m:t>
                            </m:r>
                          </m:sup>
                        </m:sSup>
                      </m:e>
                    </m:nary>
                  </m:oMath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	Actual value in decimal 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𝑠𝑖𝑔𝑛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∗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𝑒𝑥𝑝𝑜𝑛𝑒𝑛𝑡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∗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𝑚𝑎𝑛𝑡𝑖𝑠𝑠𝑎</m:t>
                    </m:r>
                  </m:oMath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017E060-3CD2-011D-FDEA-374A80C06AB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616075"/>
                <a:ext cx="10515600" cy="4351338"/>
              </a:xfrm>
              <a:blipFill>
                <a:blip r:embed="rId2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Content Placeholder 4" descr="A diagram of a graph&#10;&#10;Description automatically generated">
            <a:extLst>
              <a:ext uri="{FF2B5EF4-FFF2-40B4-BE49-F238E27FC236}">
                <a16:creationId xmlns:a16="http://schemas.microsoft.com/office/drawing/2014/main" id="{0356C732-C94B-4FB6-EC29-8133CFEC1F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4226" y="5053377"/>
            <a:ext cx="4933950" cy="1633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426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CB9AA2-4141-BB50-6F32-C4ECE831B8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of roundoff errors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C9B399-F987-A76A-E747-E05820EB02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https://www.h-schmidt.net/FloatConverter/IEEE754.html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532832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D9B4A4-A10F-E67D-B780-38F7EF3B6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527" y="-72232"/>
            <a:ext cx="10515600" cy="1325563"/>
          </a:xfrm>
        </p:spPr>
        <p:txBody>
          <a:bodyPr/>
          <a:lstStyle/>
          <a:p>
            <a:r>
              <a:rPr lang="en-US" dirty="0"/>
              <a:t>Homework Exercise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5A1FDE8-FBF9-5946-9902-5ECE20F436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22" y="791417"/>
            <a:ext cx="5649778" cy="5001775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14983D6-B98C-6C90-B87D-7EAB2D172D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990" y="1253331"/>
            <a:ext cx="6433602" cy="5310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100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FBFFFF-4BA4-F4E1-A6FA-4677F115A7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Quiz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59BBF9-FEDD-1A4B-4411-DD7DE2FD56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r>
              <a:rPr lang="en-US" dirty="0"/>
              <a:t>1. What is 0xAB in binary?</a:t>
            </a:r>
          </a:p>
          <a:p>
            <a:r>
              <a:rPr lang="en-US" dirty="0"/>
              <a:t>2.  Why is the result of 0.3+0.3+0.3 equal to 0.8999999999 instead of 0.9 on a computer?</a:t>
            </a:r>
          </a:p>
          <a:p>
            <a:r>
              <a:rPr lang="en-US" dirty="0"/>
              <a:t>3. What would be the result of adding those</a:t>
            </a:r>
          </a:p>
          <a:p>
            <a:pPr marL="0" indent="0">
              <a:buNone/>
            </a:pPr>
            <a:r>
              <a:rPr lang="en-US" dirty="0"/>
              <a:t>       two </a:t>
            </a:r>
            <a:r>
              <a:rPr lang="en-US" b="1" dirty="0"/>
              <a:t>unsigned numbers </a:t>
            </a:r>
            <a:r>
              <a:rPr lang="en-US" dirty="0"/>
              <a:t>10000 + 10000 if you </a:t>
            </a:r>
          </a:p>
          <a:p>
            <a:pPr marL="0" indent="0">
              <a:buNone/>
            </a:pPr>
            <a:r>
              <a:rPr lang="en-US" dirty="0"/>
              <a:t>       only have a </a:t>
            </a:r>
            <a:r>
              <a:rPr lang="en-US" b="1" dirty="0"/>
              <a:t>5-bit register </a:t>
            </a:r>
            <a:r>
              <a:rPr lang="en-US" dirty="0"/>
              <a:t>to store the result?</a:t>
            </a:r>
          </a:p>
          <a:p>
            <a:pPr marL="0" indent="0">
              <a:buNone/>
            </a:pPr>
            <a:r>
              <a:rPr lang="en-US" dirty="0"/>
              <a:t>       You may tell me </a:t>
            </a:r>
            <a:r>
              <a:rPr lang="en-US" b="1" dirty="0"/>
              <a:t>the exact answer </a:t>
            </a:r>
            <a:r>
              <a:rPr lang="en-US" dirty="0"/>
              <a:t>or </a:t>
            </a:r>
            <a:r>
              <a:rPr lang="en-US" b="1" dirty="0"/>
              <a:t>the</a:t>
            </a:r>
          </a:p>
          <a:p>
            <a:pPr marL="0" indent="0">
              <a:buNone/>
            </a:pPr>
            <a:r>
              <a:rPr lang="en-US" b="1" dirty="0"/>
              <a:t>       problem this will run into if there is one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1" name="Picture 10" descr="A screenshot of a computer program&#10;&#10;Description automatically generated">
            <a:extLst>
              <a:ext uri="{FF2B5EF4-FFF2-40B4-BE49-F238E27FC236}">
                <a16:creationId xmlns:a16="http://schemas.microsoft.com/office/drawing/2014/main" id="{04E26CF7-AAC3-9339-0445-FCA0ABA9A9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6864" y="3179763"/>
            <a:ext cx="3647528" cy="272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5602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BA2495-7A59-B5AE-9E71-FAB16314D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Syllabus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F082E8-FADF-C2CD-56E6-271336B47F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Unit 1:</a:t>
            </a:r>
            <a:r>
              <a:rPr lang="zh-CN" altLang="en-US" dirty="0"/>
              <a:t> </a:t>
            </a:r>
            <a:r>
              <a:rPr lang="en-US" altLang="zh-CN" dirty="0"/>
              <a:t>Digital Information</a:t>
            </a:r>
          </a:p>
          <a:p>
            <a:r>
              <a:rPr lang="en-US" dirty="0"/>
              <a:t>Unit 2: The Internet</a:t>
            </a:r>
          </a:p>
          <a:p>
            <a:r>
              <a:rPr lang="en-US" dirty="0"/>
              <a:t>Unit 3: Programming</a:t>
            </a:r>
          </a:p>
          <a:p>
            <a:r>
              <a:rPr lang="en-US" dirty="0"/>
              <a:t>Unit 4: Algorithms</a:t>
            </a:r>
          </a:p>
          <a:p>
            <a:r>
              <a:rPr lang="en-US" dirty="0"/>
              <a:t>Unit 5: Data analysis</a:t>
            </a:r>
          </a:p>
          <a:p>
            <a:r>
              <a:rPr lang="en-US" dirty="0"/>
              <a:t>Unit 6: Simulations</a:t>
            </a:r>
          </a:p>
          <a:p>
            <a:r>
              <a:rPr lang="en-US" dirty="0"/>
              <a:t>Unit 7: Online data security</a:t>
            </a:r>
          </a:p>
          <a:p>
            <a:r>
              <a:rPr lang="en-US" dirty="0"/>
              <a:t>Unit 8: Computing innovations</a:t>
            </a:r>
          </a:p>
        </p:txBody>
      </p:sp>
    </p:spTree>
    <p:extLst>
      <p:ext uri="{BB962C8B-B14F-4D97-AF65-F5344CB8AC3E}">
        <p14:creationId xmlns:p14="http://schemas.microsoft.com/office/powerpoint/2010/main" val="920971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C12C51-DC5E-95EE-75E9-AD37C10D49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3724" y="278927"/>
            <a:ext cx="10515600" cy="4351338"/>
          </a:xfrm>
        </p:spPr>
        <p:txBody>
          <a:bodyPr/>
          <a:lstStyle/>
          <a:p>
            <a:r>
              <a:rPr lang="en-US" dirty="0"/>
              <a:t>Extra Credit Challenge: Hearthstone is a popular card game many gamers around the world play. Each card has an attack and health points attached to it as well as a special ability. For the card shown below, the special ability it has is to </a:t>
            </a:r>
            <a:r>
              <a:rPr lang="en-US" b="1" dirty="0"/>
              <a:t>double its health every 2 turns. </a:t>
            </a:r>
          </a:p>
          <a:p>
            <a:r>
              <a:rPr lang="en-US" b="1" dirty="0"/>
              <a:t>On turn 1, its health is at 8</a:t>
            </a:r>
            <a:r>
              <a:rPr lang="en-US" dirty="0"/>
              <a:t>; And you observe that on turn 3, the health becomes 16, then at turn 5, it becomes 32. Then you took a nap, and when you woke up, it’s already </a:t>
            </a:r>
            <a:r>
              <a:rPr lang="en-US" b="1" dirty="0"/>
              <a:t>turn 65</a:t>
            </a:r>
            <a:r>
              <a:rPr lang="en-US" dirty="0"/>
              <a:t>, and </a:t>
            </a:r>
            <a:r>
              <a:rPr lang="en-US" b="1" dirty="0"/>
              <a:t>you found the health of the card is at 1</a:t>
            </a:r>
            <a:r>
              <a:rPr lang="en-US" dirty="0"/>
              <a:t>! What do you think has just happened?</a:t>
            </a:r>
          </a:p>
          <a:p>
            <a:endParaRPr lang="en-US" b="1" dirty="0"/>
          </a:p>
        </p:txBody>
      </p:sp>
      <p:pic>
        <p:nvPicPr>
          <p:cNvPr id="5" name="Picture 4" descr="A video game card with a picture of a fireman&#10;&#10;Description automatically generated">
            <a:extLst>
              <a:ext uri="{FF2B5EF4-FFF2-40B4-BE49-F238E27FC236}">
                <a16:creationId xmlns:a16="http://schemas.microsoft.com/office/drawing/2014/main" id="{3F98AAFD-6733-1A44-F330-54F1BA4F55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6222" y="3172353"/>
            <a:ext cx="2835113" cy="3685647"/>
          </a:xfrm>
          <a:prstGeom prst="rect">
            <a:avLst/>
          </a:prstGeom>
        </p:spPr>
      </p:pic>
      <p:pic>
        <p:nvPicPr>
          <p:cNvPr id="7" name="Picture 6" descr="A logo of a video game&#10;&#10;Description automatically generated">
            <a:extLst>
              <a:ext uri="{FF2B5EF4-FFF2-40B4-BE49-F238E27FC236}">
                <a16:creationId xmlns:a16="http://schemas.microsoft.com/office/drawing/2014/main" id="{D8EB2951-0E94-0E97-E98B-7EB919AD76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426" y="4438698"/>
            <a:ext cx="2210797" cy="2210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62520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FF2478-A7D8-7EA2-0725-9A32EF90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Unit 1: Digital 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590493-1E9E-5EB2-F186-11439B5F94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Bits and Bytes</a:t>
            </a:r>
          </a:p>
          <a:p>
            <a:r>
              <a:rPr lang="en-US" dirty="0"/>
              <a:t>Binary Numbers</a:t>
            </a:r>
          </a:p>
          <a:p>
            <a:r>
              <a:rPr lang="en-US" dirty="0"/>
              <a:t>Limitations of storing numbers</a:t>
            </a:r>
          </a:p>
          <a:p>
            <a:r>
              <a:rPr lang="en-US" b="1" dirty="0"/>
              <a:t>Storing text in binary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009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B4E7C2-A9B1-B8F6-0669-A8B5D50E1E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Storing text in Binary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B525F3-2C54-A96A-EC41-43B799883F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Encoding: Mapping from a character to a binary number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1A25F0-1705-EDCD-BEE2-3874E75192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844" y="2912989"/>
            <a:ext cx="3115804" cy="30638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8ED089A-3B40-5A50-851F-F1323D50AA98}"/>
              </a:ext>
            </a:extLst>
          </p:cNvPr>
          <p:cNvSpPr txBox="1"/>
          <p:nvPr/>
        </p:nvSpPr>
        <p:spPr>
          <a:xfrm>
            <a:off x="4760536" y="3035431"/>
            <a:ext cx="61064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Q: What symbols would the following binary sequence display?</a:t>
            </a:r>
          </a:p>
          <a:p>
            <a:r>
              <a:rPr lang="en-US" dirty="0"/>
              <a:t>011011011111</a:t>
            </a:r>
          </a:p>
        </p:txBody>
      </p:sp>
    </p:spTree>
    <p:extLst>
      <p:ext uri="{BB962C8B-B14F-4D97-AF65-F5344CB8AC3E}">
        <p14:creationId xmlns:p14="http://schemas.microsoft.com/office/powerpoint/2010/main" val="1366660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75FEA-3B47-C142-5B0D-590D73D9CD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In-class activity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1771A0-79E5-4502-58F3-4FEAC9E7CF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Create your </a:t>
            </a:r>
            <a:r>
              <a:rPr lang="en-US" b="1" dirty="0"/>
              <a:t>own encoding table </a:t>
            </a:r>
            <a:r>
              <a:rPr lang="en-US" dirty="0"/>
              <a:t>and write </a:t>
            </a:r>
            <a:r>
              <a:rPr lang="en-US" b="1" dirty="0"/>
              <a:t>a sequence of binary numbers </a:t>
            </a:r>
            <a:r>
              <a:rPr lang="en-US" dirty="0"/>
              <a:t>that uses the character or symbol from your encoding table. Note that the sentence you wrote must having some meaning. </a:t>
            </a:r>
          </a:p>
          <a:p>
            <a:r>
              <a:rPr lang="en-US" dirty="0"/>
              <a:t>Now, give the binary sequence and encoding table to your neighbor, have him or her translate the sequence into characters. </a:t>
            </a:r>
          </a:p>
        </p:txBody>
      </p:sp>
    </p:spTree>
    <p:extLst>
      <p:ext uri="{BB962C8B-B14F-4D97-AF65-F5344CB8AC3E}">
        <p14:creationId xmlns:p14="http://schemas.microsoft.com/office/powerpoint/2010/main" val="2176446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8D0636-4991-08AE-8A3B-F8EF360BB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encoding table for common English characters – </a:t>
            </a:r>
            <a:r>
              <a:rPr lang="en-US" b="1" dirty="0"/>
              <a:t>ASCII Table</a:t>
            </a:r>
          </a:p>
        </p:txBody>
      </p:sp>
      <p:pic>
        <p:nvPicPr>
          <p:cNvPr id="5" name="Content Placeholder 4" descr="A screen shot of a computer screen&#10;&#10;Description automatically generated">
            <a:extLst>
              <a:ext uri="{FF2B5EF4-FFF2-40B4-BE49-F238E27FC236}">
                <a16:creationId xmlns:a16="http://schemas.microsoft.com/office/drawing/2014/main" id="{CD7A0533-E59B-C8AD-AE6D-1E102E3CF9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51"/>
          <a:stretch/>
        </p:blipFill>
        <p:spPr>
          <a:xfrm>
            <a:off x="1867710" y="1770259"/>
            <a:ext cx="8163109" cy="4873732"/>
          </a:xfrm>
        </p:spPr>
      </p:pic>
    </p:spTree>
    <p:extLst>
      <p:ext uri="{BB962C8B-B14F-4D97-AF65-F5344CB8AC3E}">
        <p14:creationId xmlns:p14="http://schemas.microsoft.com/office/powerpoint/2010/main" val="232593980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9D06DE-E122-E785-9D24-4E0B6D4785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In-class activity - ASCII Encoding conversion exercise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D1F023-7A72-B6E7-CAF6-EDBB0DD43B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Convert the following texts into its corresponding </a:t>
            </a:r>
            <a:r>
              <a:rPr lang="en-US" b="1" dirty="0"/>
              <a:t>binary or hex </a:t>
            </a:r>
            <a:r>
              <a:rPr lang="en-US" dirty="0"/>
              <a:t>representation, the first one has been done for you. Remember an empty space also counts as a character!</a:t>
            </a:r>
          </a:p>
          <a:p>
            <a:pPr lvl="1"/>
            <a:r>
              <a:rPr lang="en-US" dirty="0"/>
              <a:t>AP CSP = 0x415020435350</a:t>
            </a:r>
          </a:p>
          <a:p>
            <a:pPr lvl="1"/>
            <a:r>
              <a:rPr lang="en-US" dirty="0"/>
              <a:t>I Love You! </a:t>
            </a:r>
          </a:p>
          <a:p>
            <a:pPr lvl="1"/>
            <a:r>
              <a:rPr lang="en-US" dirty="0"/>
              <a:t>Your first name</a:t>
            </a:r>
          </a:p>
          <a:p>
            <a:pPr lvl="1"/>
            <a:r>
              <a:rPr lang="en-US" dirty="0"/>
              <a:t>Biology</a:t>
            </a:r>
          </a:p>
          <a:p>
            <a:r>
              <a:rPr lang="en-US" dirty="0"/>
              <a:t>Convert the following binary numbers into its corresponding text using the ASCII table. Note the empty space between bytes are just for easier reading</a:t>
            </a:r>
          </a:p>
          <a:p>
            <a:pPr lvl="1"/>
            <a:r>
              <a:rPr lang="en-US" dirty="0">
                <a:effectLst/>
              </a:rPr>
              <a:t>1000001 1000010 1000011 = ABC</a:t>
            </a:r>
          </a:p>
          <a:p>
            <a:pPr lvl="1"/>
            <a:r>
              <a:rPr lang="en-US" dirty="0"/>
              <a:t>01001001 00100000 01001100 01101111 01110110 01100101 00100000 01010001 01000001 00001010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4281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793AA8-7358-65ED-E7F4-10B90DC551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some problems with ASCII encoding?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06B8F7-21EE-CFF4-B954-0F3BBD8040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ASCII only includes letters from the </a:t>
            </a:r>
            <a:r>
              <a:rPr lang="en-US" b="1" dirty="0"/>
              <a:t>English</a:t>
            </a:r>
            <a:r>
              <a:rPr lang="en-US" dirty="0"/>
              <a:t> alphabet and </a:t>
            </a:r>
            <a:r>
              <a:rPr lang="en-US" b="1" dirty="0"/>
              <a:t>a limited set of symbols</a:t>
            </a:r>
            <a:r>
              <a:rPr lang="en-US" dirty="0"/>
              <a:t>. What if we have Chinese characters?</a:t>
            </a:r>
          </a:p>
        </p:txBody>
      </p:sp>
    </p:spTree>
    <p:extLst>
      <p:ext uri="{BB962C8B-B14F-4D97-AF65-F5344CB8AC3E}">
        <p14:creationId xmlns:p14="http://schemas.microsoft.com/office/powerpoint/2010/main" val="1069700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8E4516-A293-1501-EFB5-B7A397204A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Unicode &amp; UTF-8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682E67-A82F-ED17-7210-7E65D8F110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Unicode: A </a:t>
            </a:r>
            <a:r>
              <a:rPr lang="en-US" b="1" dirty="0"/>
              <a:t>character set </a:t>
            </a:r>
            <a:r>
              <a:rPr lang="en-US" dirty="0"/>
              <a:t>that assigns a character to a unique code point</a:t>
            </a:r>
          </a:p>
          <a:p>
            <a:r>
              <a:rPr lang="en-US" dirty="0"/>
              <a:t>UTF-8: A </a:t>
            </a:r>
            <a:r>
              <a:rPr lang="en-US" b="1" dirty="0"/>
              <a:t>encoding</a:t>
            </a:r>
            <a:r>
              <a:rPr lang="en-US" dirty="0"/>
              <a:t> table for Unicode</a:t>
            </a:r>
          </a:p>
        </p:txBody>
      </p:sp>
      <p:pic>
        <p:nvPicPr>
          <p:cNvPr id="5" name="Picture 4" descr="A white sheet with black text&#10;&#10;Description automatically generated">
            <a:extLst>
              <a:ext uri="{FF2B5EF4-FFF2-40B4-BE49-F238E27FC236}">
                <a16:creationId xmlns:a16="http://schemas.microsoft.com/office/drawing/2014/main" id="{9CB514E3-1DB0-27F1-37F2-E51A8D67C2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336" y="42079"/>
            <a:ext cx="4248192" cy="1716078"/>
          </a:xfrm>
          <a:prstGeom prst="rect">
            <a:avLst/>
          </a:prstGeom>
        </p:spPr>
      </p:pic>
      <p:pic>
        <p:nvPicPr>
          <p:cNvPr id="7" name="Picture 6" descr="A screenshot of a computer code&#10;&#10;Description automatically generated">
            <a:extLst>
              <a:ext uri="{FF2B5EF4-FFF2-40B4-BE49-F238E27FC236}">
                <a16:creationId xmlns:a16="http://schemas.microsoft.com/office/drawing/2014/main" id="{F86C9773-5039-EDDE-39E2-AAAEF7883C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939" y="2451392"/>
            <a:ext cx="3928589" cy="4204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294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45DA71-CB6D-4AA7-6A22-89DA8F069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536" y="66810"/>
            <a:ext cx="10515600" cy="1325563"/>
          </a:xfrm>
        </p:spPr>
        <p:txBody>
          <a:bodyPr/>
          <a:lstStyle/>
          <a:p>
            <a:r>
              <a:rPr lang="en-US" dirty="0"/>
              <a:t>UTF-8 encoding rules</a:t>
            </a:r>
          </a:p>
        </p:txBody>
      </p:sp>
      <p:pic>
        <p:nvPicPr>
          <p:cNvPr id="7" name="Content Placeholder 6" descr="A screenshot of a computer program&#10;&#10;Description automatically generated">
            <a:extLst>
              <a:ext uri="{FF2B5EF4-FFF2-40B4-BE49-F238E27FC236}">
                <a16:creationId xmlns:a16="http://schemas.microsoft.com/office/drawing/2014/main" id="{F0E1A94D-B9B8-19E2-0B05-5D9A3F6E6D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536" y="1145938"/>
            <a:ext cx="4994771" cy="5419567"/>
          </a:xfrm>
        </p:spPr>
      </p:pic>
      <p:pic>
        <p:nvPicPr>
          <p:cNvPr id="11" name="Picture 10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26406AE0-C6F5-B5A4-8E54-61B903115E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307" y="1016236"/>
            <a:ext cx="6404425" cy="161412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24DCE4A-F308-221C-63DC-2119AC6FDEAB}"/>
              </a:ext>
            </a:extLst>
          </p:cNvPr>
          <p:cNvSpPr txBox="1"/>
          <p:nvPr/>
        </p:nvSpPr>
        <p:spPr>
          <a:xfrm>
            <a:off x="5945157" y="269131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87777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FF2478-A7D8-7EA2-0725-9A32EF90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Unit 1: Digital 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590493-1E9E-5EB2-F186-11439B5F94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Bits and Bytes</a:t>
            </a:r>
          </a:p>
          <a:p>
            <a:r>
              <a:rPr lang="en-US" dirty="0"/>
              <a:t>Binary Numbers</a:t>
            </a:r>
          </a:p>
          <a:p>
            <a:r>
              <a:rPr lang="en-US" dirty="0"/>
              <a:t>Limitations of storing numbers</a:t>
            </a:r>
          </a:p>
          <a:p>
            <a:r>
              <a:rPr lang="en-US" dirty="0"/>
              <a:t>Storing text in binary</a:t>
            </a:r>
          </a:p>
          <a:p>
            <a:r>
              <a:rPr lang="en-US" b="1" dirty="0"/>
              <a:t>Lossless &amp; Lossy compression</a:t>
            </a:r>
          </a:p>
        </p:txBody>
      </p:sp>
    </p:spTree>
    <p:extLst>
      <p:ext uri="{BB962C8B-B14F-4D97-AF65-F5344CB8AC3E}">
        <p14:creationId xmlns:p14="http://schemas.microsoft.com/office/powerpoint/2010/main" val="2385329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4C6CA-2BA2-0C1A-CD14-AEBB0935B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Grading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AD2306-C71A-35EE-6B8B-B850394B8D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20% In-class worksheet</a:t>
            </a:r>
          </a:p>
          <a:p>
            <a:r>
              <a:rPr lang="en-US" dirty="0"/>
              <a:t>2</a:t>
            </a:r>
            <a:r>
              <a:rPr lang="en-US"/>
              <a:t>0</a:t>
            </a:r>
            <a:r>
              <a:rPr lang="en-US" dirty="0"/>
              <a:t>% Quiz/unit test</a:t>
            </a:r>
          </a:p>
          <a:p>
            <a:r>
              <a:rPr lang="en-US" dirty="0"/>
              <a:t>20% Homework</a:t>
            </a:r>
          </a:p>
          <a:p>
            <a:r>
              <a:rPr lang="en-US" dirty="0"/>
              <a:t>10% Project</a:t>
            </a:r>
          </a:p>
          <a:p>
            <a:r>
              <a:rPr lang="en-US" dirty="0"/>
              <a:t>30% Midterm &amp; Final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4623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98798F-E635-DF79-99F6-1F50EBE03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is compression useful?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E9A909-EBD2-23BF-66F7-BF125C6ED3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 save space</a:t>
            </a:r>
          </a:p>
        </p:txBody>
      </p:sp>
      <p:pic>
        <p:nvPicPr>
          <p:cNvPr id="5" name="Picture 4" descr="A diagram of a file transfer&#10;&#10;Description automatically generated">
            <a:extLst>
              <a:ext uri="{FF2B5EF4-FFF2-40B4-BE49-F238E27FC236}">
                <a16:creationId xmlns:a16="http://schemas.microsoft.com/office/drawing/2014/main" id="{F45C9B39-4B67-8CEA-CF67-9B1C46D8F1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416" y="3694610"/>
            <a:ext cx="3600649" cy="2301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14054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D54EFF-294C-6A97-2CF5-FE02DA04D3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Lossless </a:t>
            </a:r>
            <a:r>
              <a:rPr lang="en-US" dirty="0" err="1"/>
              <a:t>v.s</a:t>
            </a:r>
            <a:r>
              <a:rPr lang="en-US" dirty="0"/>
              <a:t>. Lossy compression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3A7CF1-7809-E1AC-AF9A-8E9174C11B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Lossless compression</a:t>
            </a:r>
            <a:r>
              <a:rPr lang="en-US" dirty="0"/>
              <a:t>: Lossless compression algorithms reduce the size of files </a:t>
            </a:r>
            <a:r>
              <a:rPr lang="en-US" b="1" dirty="0"/>
              <a:t>without losing any information </a:t>
            </a:r>
            <a:r>
              <a:rPr lang="en-US" dirty="0"/>
              <a:t>in the file, which means that we can reconstruct the original data from the compressed file.</a:t>
            </a:r>
          </a:p>
          <a:p>
            <a:r>
              <a:rPr lang="en-US" b="1" dirty="0"/>
              <a:t>Lossy compression</a:t>
            </a:r>
            <a:r>
              <a:rPr lang="en-US" dirty="0"/>
              <a:t>: Lossy compression</a:t>
            </a:r>
            <a:r>
              <a:rPr lang="en-US" b="1" dirty="0"/>
              <a:t> </a:t>
            </a:r>
            <a:r>
              <a:rPr lang="en-US" dirty="0"/>
              <a:t>algorithms reduce the size of files by </a:t>
            </a:r>
            <a:r>
              <a:rPr lang="en-US" b="1" dirty="0"/>
              <a:t>discarding the less important information </a:t>
            </a:r>
            <a:r>
              <a:rPr lang="en-US" dirty="0"/>
              <a:t>in a file, which can significantly reduce file size but also affect file quality</a:t>
            </a:r>
          </a:p>
        </p:txBody>
      </p:sp>
      <p:pic>
        <p:nvPicPr>
          <p:cNvPr id="5" name="Picture 4" descr="A diagram of a process&#10;&#10;Description automatically generated">
            <a:extLst>
              <a:ext uri="{FF2B5EF4-FFF2-40B4-BE49-F238E27FC236}">
                <a16:creationId xmlns:a16="http://schemas.microsoft.com/office/drawing/2014/main" id="{26C37C18-6DC4-86A4-0FD1-95F0220A95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049" y="4426673"/>
            <a:ext cx="3632855" cy="218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127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96BCB9-7C70-7B9F-6D2B-04979DF1D8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Lossless compression for text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B0B828-FBD5-F28B-CEA1-22DD6A0B7F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LOL</a:t>
            </a:r>
          </a:p>
          <a:p>
            <a:r>
              <a:rPr lang="en-US" dirty="0"/>
              <a:t>ty</a:t>
            </a:r>
          </a:p>
          <a:p>
            <a:r>
              <a:rPr lang="en-US" dirty="0"/>
              <a:t>Btw</a:t>
            </a:r>
          </a:p>
          <a:p>
            <a:r>
              <a:rPr lang="en-US" dirty="0" err="1"/>
              <a:t>Afk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926407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245E89-99C8-CAB3-D650-1C6E766B2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Lossless compression for text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54E755-80C2-425C-8166-B0E96B8F84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961674"/>
          </a:xfrm>
        </p:spPr>
        <p:txBody>
          <a:bodyPr>
            <a:normAutofit/>
          </a:bodyPr>
          <a:lstStyle/>
          <a:p>
            <a:r>
              <a:rPr lang="en-US" dirty="0"/>
              <a:t>The idea of lossless compression for text is to </a:t>
            </a:r>
            <a:r>
              <a:rPr lang="en-US" b="1" dirty="0"/>
              <a:t>replace</a:t>
            </a:r>
            <a:r>
              <a:rPr lang="en-US" dirty="0"/>
              <a:t> the </a:t>
            </a:r>
            <a:r>
              <a:rPr lang="en-US" b="1" dirty="0"/>
              <a:t>repeating</a:t>
            </a:r>
            <a:r>
              <a:rPr lang="en-US" dirty="0"/>
              <a:t> words/sentences/phrases with a </a:t>
            </a:r>
            <a:r>
              <a:rPr lang="en-US" b="1" dirty="0"/>
              <a:t>shorter representation</a:t>
            </a:r>
          </a:p>
          <a:p>
            <a:r>
              <a:rPr lang="en-US" b="1" dirty="0"/>
              <a:t>Ex: </a:t>
            </a:r>
            <a:r>
              <a:rPr lang="en-US" dirty="0"/>
              <a:t>to be or not to be, that is the question</a:t>
            </a:r>
          </a:p>
          <a:p>
            <a:pPr lvl="1"/>
            <a:r>
              <a:rPr lang="en-US" dirty="0"/>
              <a:t>What words or sequence can we replace?</a:t>
            </a:r>
          </a:p>
          <a:p>
            <a:pPr lvl="2"/>
            <a:r>
              <a:rPr lang="en-US" dirty="0"/>
              <a:t>To, be, </a:t>
            </a:r>
            <a:r>
              <a:rPr lang="en-US" dirty="0" err="1"/>
              <a:t>th</a:t>
            </a: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lvl="1"/>
            <a:r>
              <a:rPr lang="en-US" dirty="0"/>
              <a:t>What is the new representation with the replacement?</a:t>
            </a:r>
          </a:p>
          <a:p>
            <a:pPr lvl="2"/>
            <a:endParaRPr lang="en-US" dirty="0"/>
          </a:p>
        </p:txBody>
      </p:sp>
      <p:pic>
        <p:nvPicPr>
          <p:cNvPr id="7" name="Picture 6" descr="A screenshot of a phone&#10;&#10;Description automatically generated">
            <a:extLst>
              <a:ext uri="{FF2B5EF4-FFF2-40B4-BE49-F238E27FC236}">
                <a16:creationId xmlns:a16="http://schemas.microsoft.com/office/drawing/2014/main" id="{1F30D214-6E68-19EE-F29B-6C6C57B24D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2563" y="3429000"/>
            <a:ext cx="2423815" cy="1784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752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87513E-5E40-5355-1F41-0E3E63408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In-class exercise lossless text compression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B12C7B-F363-73AE-B7FC-CA065447B3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You are in pretty good shape for the shape you are in.</a:t>
            </a:r>
          </a:p>
          <a:p>
            <a:pPr algn="r">
              <a:buFontTx/>
              <a:buChar char="-"/>
            </a:pPr>
            <a:r>
              <a:rPr lang="en-US" dirty="0"/>
              <a:t>Dr. Seuss</a:t>
            </a:r>
          </a:p>
          <a:p>
            <a:r>
              <a:rPr lang="en-US" dirty="0"/>
              <a:t>What sequences can be replaced to compress the text?</a:t>
            </a:r>
          </a:p>
          <a:p>
            <a:pPr algn="r">
              <a:buFontTx/>
              <a:buChar char="-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75979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FEA1F0-7338-319D-9E4E-AB53DD0C73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 – Idea of lossless text compression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88B082-AC54-CF28-EDB1-463449EF7E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Replace</a:t>
            </a:r>
            <a:r>
              <a:rPr lang="en-US" dirty="0"/>
              <a:t> the </a:t>
            </a:r>
            <a:r>
              <a:rPr lang="en-US" b="1" dirty="0"/>
              <a:t>repeating</a:t>
            </a:r>
            <a:r>
              <a:rPr lang="en-US" dirty="0"/>
              <a:t> words/sentences/phrases with a </a:t>
            </a:r>
            <a:r>
              <a:rPr lang="en-US" b="1" dirty="0"/>
              <a:t>shorter representation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655457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E1652-8813-9B5C-F12B-C4D1A5361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Lossless compression for image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F677DE-2943-2D5C-0E21-DDECFAA45F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Computer uses </a:t>
            </a:r>
            <a:r>
              <a:rPr lang="en-US" b="1" dirty="0"/>
              <a:t>bitmaps</a:t>
            </a:r>
            <a:r>
              <a:rPr lang="en-US" dirty="0"/>
              <a:t> to represent image</a:t>
            </a:r>
          </a:p>
        </p:txBody>
      </p:sp>
      <p:pic>
        <p:nvPicPr>
          <p:cNvPr id="4" name="Picture 3" descr="A red heart in a square&#10;&#10;Description automatically generated">
            <a:extLst>
              <a:ext uri="{FF2B5EF4-FFF2-40B4-BE49-F238E27FC236}">
                <a16:creationId xmlns:a16="http://schemas.microsoft.com/office/drawing/2014/main" id="{6DEEAD5D-561C-EC6E-295D-1EB0126DBE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5261" y="3135539"/>
            <a:ext cx="2886706" cy="2801803"/>
          </a:xfrm>
          <a:prstGeom prst="rect">
            <a:avLst/>
          </a:prstGeom>
        </p:spPr>
      </p:pic>
      <p:pic>
        <p:nvPicPr>
          <p:cNvPr id="5" name="Picture 4" descr="A white paper with numbers&#10;&#10;Description automatically generated">
            <a:extLst>
              <a:ext uri="{FF2B5EF4-FFF2-40B4-BE49-F238E27FC236}">
                <a16:creationId xmlns:a16="http://schemas.microsoft.com/office/drawing/2014/main" id="{1DF564FE-4700-47F8-6F65-5FC648167F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4080" y="2760980"/>
            <a:ext cx="1569720" cy="3550920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65F8818-E45F-AC35-DCA6-5701E70126D8}"/>
              </a:ext>
            </a:extLst>
          </p:cNvPr>
          <p:cNvCxnSpPr/>
          <p:nvPr/>
        </p:nvCxnSpPr>
        <p:spPr>
          <a:xfrm>
            <a:off x="8397240" y="4383315"/>
            <a:ext cx="1141566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5482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10E75-10C4-380B-6574-8B974792C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RLE image compression algorithm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E2F57A-56F9-8243-49A9-81C488E3A4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run-length encoding, the computer replaces each row with numbers that say </a:t>
            </a:r>
            <a:r>
              <a:rPr lang="en-US" b="1" dirty="0"/>
              <a:t>how many consecutive pixels are the same color</a:t>
            </a:r>
            <a:r>
              <a:rPr lang="en-US" dirty="0"/>
              <a:t>, </a:t>
            </a:r>
            <a:r>
              <a:rPr lang="en-US" i="1" dirty="0"/>
              <a:t>always starting with the number of white pixels</a:t>
            </a:r>
            <a:endParaRPr lang="en-US" dirty="0"/>
          </a:p>
          <a:p>
            <a:r>
              <a:rPr lang="en-US" dirty="0"/>
              <a:t>Take the first row for example, the first row contains 3 white pixels, 2 red pixels, 5 white pixels, 2 red pixels, then 4 white pixels:</a:t>
            </a:r>
          </a:p>
          <a:p>
            <a:pPr marL="0" indent="0">
              <a:buNone/>
            </a:pPr>
            <a:r>
              <a:rPr lang="en-US" dirty="0"/>
              <a:t>   0001100000110000</a:t>
            </a:r>
          </a:p>
          <a:p>
            <a:pPr marL="0" indent="0">
              <a:buNone/>
            </a:pPr>
            <a:r>
              <a:rPr lang="en-US" dirty="0"/>
              <a:t>   This would be represented as follows:</a:t>
            </a:r>
          </a:p>
          <a:p>
            <a:pPr marL="0" indent="0">
              <a:buNone/>
            </a:pPr>
            <a:r>
              <a:rPr lang="en-US" dirty="0"/>
              <a:t>   3,2,5,2,4 </a:t>
            </a:r>
          </a:p>
        </p:txBody>
      </p:sp>
      <p:pic>
        <p:nvPicPr>
          <p:cNvPr id="4" name="Picture 3" descr="A red heart in a square&#10;&#10;Description automatically generated">
            <a:extLst>
              <a:ext uri="{FF2B5EF4-FFF2-40B4-BE49-F238E27FC236}">
                <a16:creationId xmlns:a16="http://schemas.microsoft.com/office/drawing/2014/main" id="{74C5C16D-4ADC-B4C4-DB98-030437C20E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913" y="4260915"/>
            <a:ext cx="2527611" cy="2453270"/>
          </a:xfrm>
          <a:prstGeom prst="rect">
            <a:avLst/>
          </a:prstGeom>
        </p:spPr>
      </p:pic>
      <p:pic>
        <p:nvPicPr>
          <p:cNvPr id="5" name="Picture 4" descr="A white paper with numbers&#10;&#10;Description automatically generated">
            <a:extLst>
              <a:ext uri="{FF2B5EF4-FFF2-40B4-BE49-F238E27FC236}">
                <a16:creationId xmlns:a16="http://schemas.microsoft.com/office/drawing/2014/main" id="{E09FD090-47CB-0134-79FD-0C31E578FC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5854" y="3667024"/>
            <a:ext cx="1396989" cy="3160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393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677C4E-13A3-62DF-90D1-A58FEBEE6E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RLE compression algorithm in-class exercise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C9E594-E174-73B8-9553-D0420DCC0B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First identify what animal the pixel art below shows, then construct the </a:t>
            </a:r>
            <a:r>
              <a:rPr lang="en-US" b="1" dirty="0"/>
              <a:t>bitmap for the first three lines. </a:t>
            </a:r>
            <a:r>
              <a:rPr lang="en-US" dirty="0"/>
              <a:t>Finally, </a:t>
            </a:r>
            <a:r>
              <a:rPr lang="en-US" b="1" dirty="0"/>
              <a:t>compress line 1, line 3 and line 6 of the image </a:t>
            </a:r>
            <a:r>
              <a:rPr lang="en-US" dirty="0"/>
              <a:t>using RLE algorithm.</a:t>
            </a:r>
          </a:p>
          <a:p>
            <a:endParaRPr lang="en-US" dirty="0"/>
          </a:p>
        </p:txBody>
      </p:sp>
      <p:pic>
        <p:nvPicPr>
          <p:cNvPr id="4" name="Content Placeholder 4" descr="A panda made out of lego blocks&#10;&#10;Description automatically generated">
            <a:extLst>
              <a:ext uri="{FF2B5EF4-FFF2-40B4-BE49-F238E27FC236}">
                <a16:creationId xmlns:a16="http://schemas.microsoft.com/office/drawing/2014/main" id="{61C6F738-E76B-3AE8-F704-F2BB548711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7" t="23932" r="19139" b="23842"/>
          <a:stretch/>
        </p:blipFill>
        <p:spPr>
          <a:xfrm>
            <a:off x="8338106" y="3429000"/>
            <a:ext cx="3276600" cy="3067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07994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0B438A-26A2-062C-12FB-70F2E78A49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8916"/>
            <a:ext cx="10515600" cy="1325563"/>
          </a:xfrm>
        </p:spPr>
        <p:txBody>
          <a:bodyPr/>
          <a:lstStyle/>
          <a:p>
            <a:r>
              <a:rPr lang="en-US" dirty="0"/>
              <a:t>RLE compression Homework exercise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5156A1-7A27-75CC-9FDA-20A0D758F1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0321"/>
            <a:ext cx="11878559" cy="6809595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Reconstruct the pixel art using the RLE representation below:</a:t>
            </a:r>
          </a:p>
          <a:p>
            <a:pPr marL="0" indent="0">
              <a:buNone/>
            </a:pPr>
            <a:r>
              <a:rPr lang="en-US" dirty="0"/>
              <a:t>   0,2, 25, 2</a:t>
            </a:r>
          </a:p>
          <a:p>
            <a:pPr marL="0" indent="0">
              <a:buNone/>
            </a:pPr>
            <a:r>
              <a:rPr lang="en-US" dirty="0"/>
              <a:t>   0,4, 20, 4</a:t>
            </a:r>
          </a:p>
          <a:p>
            <a:pPr marL="0" indent="0">
              <a:buNone/>
            </a:pPr>
            <a:r>
              <a:rPr lang="en-US" dirty="0"/>
              <a:t>   0, 3,1,1,18,1,1,3</a:t>
            </a:r>
          </a:p>
          <a:p>
            <a:pPr marL="0" indent="0">
              <a:buNone/>
            </a:pPr>
            <a:r>
              <a:rPr lang="en-US" dirty="0"/>
              <a:t>   0,3,2,2,14,2,2,3</a:t>
            </a:r>
          </a:p>
          <a:p>
            <a:pPr marL="0" indent="0">
              <a:buNone/>
            </a:pPr>
            <a:r>
              <a:rPr lang="en-US" dirty="0"/>
              <a:t>   1,2,4,1,12,1,4,2,1</a:t>
            </a:r>
          </a:p>
          <a:p>
            <a:pPr marL="0" indent="0">
              <a:buNone/>
            </a:pPr>
            <a:r>
              <a:rPr lang="en-US" dirty="0"/>
              <a:t>   1,2,5,2,2,4,2,2,5,2,1</a:t>
            </a:r>
          </a:p>
          <a:p>
            <a:pPr marL="0" indent="0">
              <a:buNone/>
            </a:pPr>
            <a:r>
              <a:rPr lang="en-US" dirty="0"/>
              <a:t>   2,1,7,2,4,2,7,1,2</a:t>
            </a:r>
          </a:p>
          <a:p>
            <a:pPr marL="0" indent="0">
              <a:buNone/>
            </a:pPr>
            <a:r>
              <a:rPr lang="en-US" dirty="0"/>
              <a:t>   2,1,7,2,4,2,7,1,2</a:t>
            </a:r>
          </a:p>
          <a:p>
            <a:pPr marL="0" indent="0">
              <a:buNone/>
            </a:pPr>
            <a:r>
              <a:rPr lang="en-US" dirty="0"/>
              <a:t>   3,1,20,1,3</a:t>
            </a:r>
          </a:p>
          <a:p>
            <a:pPr marL="0" indent="0">
              <a:buNone/>
            </a:pPr>
            <a:r>
              <a:rPr lang="en-US" dirty="0"/>
              <a:t>   4,1,1,1,14,1,1,1,4</a:t>
            </a:r>
          </a:p>
          <a:p>
            <a:pPr marL="0" indent="0">
              <a:buNone/>
            </a:pPr>
            <a:r>
              <a:rPr lang="en-US" dirty="0"/>
              <a:t>   5,1,16,1,5</a:t>
            </a:r>
          </a:p>
          <a:p>
            <a:pPr marL="0" indent="0">
              <a:buNone/>
            </a:pPr>
            <a:r>
              <a:rPr lang="en-US" dirty="0"/>
              <a:t>   5,1,16,1,5</a:t>
            </a:r>
          </a:p>
          <a:p>
            <a:pPr marL="0" indent="0">
              <a:buNone/>
            </a:pPr>
            <a:r>
              <a:rPr lang="en-US" dirty="0"/>
              <a:t>   4,1,3,2,8,2,3,1,4</a:t>
            </a:r>
          </a:p>
          <a:p>
            <a:pPr marL="0" indent="0">
              <a:buNone/>
            </a:pPr>
            <a:r>
              <a:rPr lang="en-US" dirty="0"/>
              <a:t>   4,1,2,2,1,1,6,2,1,1,2,1,4</a:t>
            </a:r>
          </a:p>
          <a:p>
            <a:r>
              <a:rPr lang="en-US" b="1" dirty="0"/>
              <a:t>One extra point </a:t>
            </a:r>
            <a:r>
              <a:rPr lang="en-US" dirty="0"/>
              <a:t>if you can guess the correct character represented by the pixel art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   </a:t>
            </a:r>
          </a:p>
          <a:p>
            <a:pPr marL="0" indent="0">
              <a:buNone/>
            </a:pPr>
            <a:r>
              <a:rPr lang="en-US" dirty="0"/>
              <a:t>   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  <a:p>
            <a:pPr marL="0" indent="0">
              <a:buNone/>
            </a:pPr>
            <a:r>
              <a:rPr lang="en-US" dirty="0"/>
              <a:t>   </a:t>
            </a:r>
          </a:p>
        </p:txBody>
      </p:sp>
      <p:pic>
        <p:nvPicPr>
          <p:cNvPr id="5" name="Picture 4" descr="A couple of handheld gaming devices&#10;&#10;Description automatically generated">
            <a:extLst>
              <a:ext uri="{FF2B5EF4-FFF2-40B4-BE49-F238E27FC236}">
                <a16:creationId xmlns:a16="http://schemas.microsoft.com/office/drawing/2014/main" id="{7F820758-1C3D-8C4E-E3B4-3CC0A8BDCB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1834" y="1454479"/>
            <a:ext cx="4253445" cy="2392563"/>
          </a:xfrm>
          <a:prstGeom prst="rect">
            <a:avLst/>
          </a:prstGeom>
        </p:spPr>
      </p:pic>
      <p:pic>
        <p:nvPicPr>
          <p:cNvPr id="7" name="Picture 6" descr="A group of black and white characters&#10;&#10;Description automatically generated">
            <a:extLst>
              <a:ext uri="{FF2B5EF4-FFF2-40B4-BE49-F238E27FC236}">
                <a16:creationId xmlns:a16="http://schemas.microsoft.com/office/drawing/2014/main" id="{3291E126-0B93-42C5-BE0D-05A058279E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320" y="3980670"/>
            <a:ext cx="2866367" cy="2631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1898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FF2478-A7D8-7EA2-0725-9A32EF90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Unit 1: Digital 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590493-1E9E-5EB2-F186-11439B5F94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Bits and Bytes</a:t>
            </a:r>
          </a:p>
          <a:p>
            <a:r>
              <a:rPr lang="en-US" dirty="0"/>
              <a:t>Binary Numbers</a:t>
            </a:r>
          </a:p>
          <a:p>
            <a:r>
              <a:rPr lang="en-US" dirty="0"/>
              <a:t>Limitations of storing numbers</a:t>
            </a:r>
          </a:p>
          <a:p>
            <a:r>
              <a:rPr lang="en-US" dirty="0"/>
              <a:t>Storing text in binary</a:t>
            </a:r>
          </a:p>
          <a:p>
            <a:r>
              <a:rPr lang="en-US" dirty="0"/>
              <a:t>Converting analog data to binary</a:t>
            </a:r>
          </a:p>
          <a:p>
            <a:r>
              <a:rPr lang="en-US" dirty="0"/>
              <a:t>Lossless data compression</a:t>
            </a:r>
          </a:p>
          <a:p>
            <a:r>
              <a:rPr lang="en-US" dirty="0"/>
              <a:t>Lossy data compression</a:t>
            </a:r>
          </a:p>
          <a:p>
            <a:r>
              <a:rPr lang="en-US" dirty="0"/>
              <a:t>Digital Copyrights and licenses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112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0B438A-26A2-062C-12FB-70F2E78A49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8916"/>
            <a:ext cx="10515600" cy="1325563"/>
          </a:xfrm>
        </p:spPr>
        <p:txBody>
          <a:bodyPr/>
          <a:lstStyle/>
          <a:p>
            <a:r>
              <a:rPr lang="en-US" dirty="0"/>
              <a:t>RLE compression Homework exercise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5156A1-7A27-75CC-9FDA-20A0D758F1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0321"/>
            <a:ext cx="11878559" cy="6809595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Reconstruct the pixel art using the RLE representation below:</a:t>
            </a:r>
          </a:p>
          <a:p>
            <a:pPr marL="0" indent="0">
              <a:buNone/>
            </a:pPr>
            <a:r>
              <a:rPr lang="en-US" dirty="0"/>
              <a:t>   0,2</a:t>
            </a:r>
            <a:r>
              <a:rPr lang="en-US"/>
              <a:t>, 24, </a:t>
            </a:r>
            <a:r>
              <a:rPr lang="en-US" dirty="0"/>
              <a:t>2</a:t>
            </a:r>
          </a:p>
          <a:p>
            <a:pPr marL="0" indent="0">
              <a:buNone/>
            </a:pPr>
            <a:r>
              <a:rPr lang="en-US" dirty="0"/>
              <a:t>   0,4, 20, 4</a:t>
            </a:r>
          </a:p>
          <a:p>
            <a:pPr marL="0" indent="0">
              <a:buNone/>
            </a:pPr>
            <a:r>
              <a:rPr lang="en-US" dirty="0"/>
              <a:t>   0, 3,1,1,18,1,1,3</a:t>
            </a:r>
          </a:p>
          <a:p>
            <a:pPr marL="0" indent="0">
              <a:buNone/>
            </a:pPr>
            <a:r>
              <a:rPr lang="en-US" dirty="0"/>
              <a:t>   0,3,2,2,14,2,2,3</a:t>
            </a:r>
          </a:p>
          <a:p>
            <a:pPr marL="0" indent="0">
              <a:buNone/>
            </a:pPr>
            <a:r>
              <a:rPr lang="en-US" dirty="0"/>
              <a:t>   1,2,4,1,12,1,4,2,1</a:t>
            </a:r>
          </a:p>
          <a:p>
            <a:pPr marL="0" indent="0">
              <a:buNone/>
            </a:pPr>
            <a:r>
              <a:rPr lang="en-US" dirty="0"/>
              <a:t>   1,2,5,2,2,4,2,2,5,2,1</a:t>
            </a:r>
          </a:p>
          <a:p>
            <a:pPr marL="0" indent="0">
              <a:buNone/>
            </a:pPr>
            <a:r>
              <a:rPr lang="en-US" dirty="0"/>
              <a:t>   2,1,7,2,4,2,7,1,2</a:t>
            </a:r>
          </a:p>
          <a:p>
            <a:pPr marL="0" indent="0">
              <a:buNone/>
            </a:pPr>
            <a:r>
              <a:rPr lang="en-US" dirty="0"/>
              <a:t>   2,1,7,2,4,2,7,1,2</a:t>
            </a:r>
          </a:p>
          <a:p>
            <a:pPr marL="0" indent="0">
              <a:buNone/>
            </a:pPr>
            <a:r>
              <a:rPr lang="en-US" dirty="0"/>
              <a:t>   3,1,20,1,3</a:t>
            </a:r>
          </a:p>
          <a:p>
            <a:pPr marL="0" indent="0">
              <a:buNone/>
            </a:pPr>
            <a:r>
              <a:rPr lang="en-US" dirty="0"/>
              <a:t>   4,1,1,1,14,1,1,1,4</a:t>
            </a:r>
          </a:p>
          <a:p>
            <a:pPr marL="0" indent="0">
              <a:buNone/>
            </a:pPr>
            <a:r>
              <a:rPr lang="en-US" dirty="0"/>
              <a:t>   5,1,16,1,5</a:t>
            </a:r>
          </a:p>
          <a:p>
            <a:pPr marL="0" indent="0">
              <a:buNone/>
            </a:pPr>
            <a:r>
              <a:rPr lang="en-US" dirty="0"/>
              <a:t>   5,1,16,1,5</a:t>
            </a:r>
          </a:p>
          <a:p>
            <a:pPr marL="0" indent="0">
              <a:buNone/>
            </a:pPr>
            <a:r>
              <a:rPr lang="en-US" dirty="0"/>
              <a:t>   4,1,3,2,8,2,3,1,4</a:t>
            </a:r>
          </a:p>
          <a:p>
            <a:pPr marL="0" indent="0">
              <a:buNone/>
            </a:pPr>
            <a:r>
              <a:rPr lang="en-US" dirty="0"/>
              <a:t>   4,1,2,2,1,1,6,2,1,1,2,1,4</a:t>
            </a:r>
          </a:p>
          <a:p>
            <a:r>
              <a:rPr lang="en-US" dirty="0"/>
              <a:t>One extra point if you can guess the correct character represented by the pixel art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   </a:t>
            </a:r>
          </a:p>
          <a:p>
            <a:pPr marL="0" indent="0">
              <a:buNone/>
            </a:pPr>
            <a:r>
              <a:rPr lang="en-US" dirty="0"/>
              <a:t>   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  <a:p>
            <a:pPr marL="0" indent="0">
              <a:buNone/>
            </a:pPr>
            <a:r>
              <a:rPr lang="en-US" dirty="0"/>
              <a:t>   </a:t>
            </a:r>
          </a:p>
        </p:txBody>
      </p:sp>
      <p:pic>
        <p:nvPicPr>
          <p:cNvPr id="5" name="Picture 4" descr="A couple of handheld gaming devices&#10;&#10;Description automatically generated">
            <a:extLst>
              <a:ext uri="{FF2B5EF4-FFF2-40B4-BE49-F238E27FC236}">
                <a16:creationId xmlns:a16="http://schemas.microsoft.com/office/drawing/2014/main" id="{7F820758-1C3D-8C4E-E3B4-3CC0A8BDCB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879" y="4100312"/>
            <a:ext cx="4253445" cy="2392563"/>
          </a:xfrm>
          <a:prstGeom prst="rect">
            <a:avLst/>
          </a:prstGeom>
        </p:spPr>
      </p:pic>
      <p:pic>
        <p:nvPicPr>
          <p:cNvPr id="7" name="Picture 6" descr="A group of black and white characters&#10;&#10;Description automatically generated">
            <a:extLst>
              <a:ext uri="{FF2B5EF4-FFF2-40B4-BE49-F238E27FC236}">
                <a16:creationId xmlns:a16="http://schemas.microsoft.com/office/drawing/2014/main" id="{3291E126-0B93-42C5-BE0D-05A058279E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320" y="3980670"/>
            <a:ext cx="2866367" cy="2631846"/>
          </a:xfrm>
          <a:prstGeom prst="rect">
            <a:avLst/>
          </a:prstGeom>
        </p:spPr>
      </p:pic>
      <p:pic>
        <p:nvPicPr>
          <p:cNvPr id="9" name="Picture 8" descr="A pixelated image of a dog&#10;&#10;Description automatically generated">
            <a:extLst>
              <a:ext uri="{FF2B5EF4-FFF2-40B4-BE49-F238E27FC236}">
                <a16:creationId xmlns:a16="http://schemas.microsoft.com/office/drawing/2014/main" id="{03B37449-6764-C7B7-7800-DF696C5FEC7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6" t="3647" r="6523" b="44363"/>
          <a:stretch/>
        </p:blipFill>
        <p:spPr>
          <a:xfrm>
            <a:off x="7608412" y="1861794"/>
            <a:ext cx="4486275" cy="2238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48701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777989-CE9B-8D8B-CD59-96988C30D8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Limitation for RLE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47E728-3C78-7C8C-C8CB-C3AA77FD36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Only work for images with limited color patterns</a:t>
            </a:r>
          </a:p>
        </p:txBody>
      </p:sp>
      <p:pic>
        <p:nvPicPr>
          <p:cNvPr id="5" name="Picture 4" descr="A colorful squares with different colors&#10;&#10;Description automatically generated">
            <a:extLst>
              <a:ext uri="{FF2B5EF4-FFF2-40B4-BE49-F238E27FC236}">
                <a16:creationId xmlns:a16="http://schemas.microsoft.com/office/drawing/2014/main" id="{D5E97BDA-E689-BA8F-9CA3-B40632F843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065" y="2641219"/>
            <a:ext cx="3917019" cy="3932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63889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2ACE85-7AD0-8DE4-E223-D8F2C1AA99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Compression Ratio – A way to quantify how much space has been saved</a:t>
            </a:r>
          </a:p>
        </p:txBody>
      </p:sp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BE004494-0162-9AE2-CA61-587C57503C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530" y="1765920"/>
            <a:ext cx="6599492" cy="2758679"/>
          </a:xfrm>
        </p:spPr>
      </p:pic>
      <p:pic>
        <p:nvPicPr>
          <p:cNvPr id="7" name="Picture 6" descr="A screenshot of a graph&#10;&#10;Description automatically generated">
            <a:extLst>
              <a:ext uri="{FF2B5EF4-FFF2-40B4-BE49-F238E27FC236}">
                <a16:creationId xmlns:a16="http://schemas.microsoft.com/office/drawing/2014/main" id="{E4562E38-6C12-FCE0-0CF5-F5A497195A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4043" y="3145259"/>
            <a:ext cx="4879757" cy="3422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89080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3F5A67-1C4C-8B3D-0B5F-5DC40D44D2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Lossless bit compression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BA7A2A-E41B-3325-D449-A95C67A311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Suppose we want to come up with an encoding table for the four DNA bases: A, C, G, T. How would we do it?</a:t>
            </a:r>
          </a:p>
          <a:p>
            <a:r>
              <a:rPr lang="en-US" dirty="0"/>
              <a:t>The most </a:t>
            </a:r>
            <a:r>
              <a:rPr lang="en-US" b="1" dirty="0"/>
              <a:t>naïve</a:t>
            </a:r>
            <a:r>
              <a:rPr lang="en-US" dirty="0"/>
              <a:t> way to do it would be the following:</a:t>
            </a:r>
          </a:p>
          <a:p>
            <a:r>
              <a:rPr lang="en-US" dirty="0"/>
              <a:t>Are there better (in terms of less space used) ways to do it? Hint: Think about what we did for lossless text compression</a:t>
            </a:r>
          </a:p>
          <a:p>
            <a:endParaRPr lang="en-US" dirty="0"/>
          </a:p>
        </p:txBody>
      </p:sp>
      <p:pic>
        <p:nvPicPr>
          <p:cNvPr id="4" name="Content Placeholder 4" descr="A dna strand with colorful sticks&#10;&#10;Description automatically generated with medium confidence">
            <a:extLst>
              <a:ext uri="{FF2B5EF4-FFF2-40B4-BE49-F238E27FC236}">
                <a16:creationId xmlns:a16="http://schemas.microsoft.com/office/drawing/2014/main" id="{C462EB5E-0C8C-3972-7207-445733578E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9541" y="4217987"/>
            <a:ext cx="2492701" cy="2628900"/>
          </a:xfrm>
          <a:prstGeom prst="rect">
            <a:avLst/>
          </a:prstGeom>
        </p:spPr>
      </p:pic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0A5ED6F1-8C47-14DA-3AD6-C42A49F453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418" y="4330817"/>
            <a:ext cx="2742123" cy="2162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788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F94DAC-43F8-8FF1-E882-34FB0216C1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Hoffman coding algorithm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55F883-4BAB-FC7C-759D-3DF59FE8EC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1774"/>
            <a:ext cx="10515600" cy="4851891"/>
          </a:xfrm>
        </p:spPr>
        <p:txBody>
          <a:bodyPr>
            <a:normAutofit/>
          </a:bodyPr>
          <a:lstStyle/>
          <a:p>
            <a:r>
              <a:rPr lang="en-US" dirty="0"/>
              <a:t>The idea of Huffman encoding algorithm is to </a:t>
            </a:r>
            <a:r>
              <a:rPr lang="en-US" b="1" dirty="0"/>
              <a:t>use fewer bits for characters that occur more frequently</a:t>
            </a:r>
            <a:r>
              <a:rPr lang="en-US" dirty="0"/>
              <a:t>. </a:t>
            </a:r>
          </a:p>
          <a:p>
            <a:r>
              <a:rPr lang="en-US" dirty="0"/>
              <a:t>Here is the starting DNA sequence of E.coli: </a:t>
            </a:r>
          </a:p>
          <a:p>
            <a:pPr lvl="1"/>
            <a:r>
              <a:rPr lang="en-US" dirty="0" err="1"/>
              <a:t>agcttttcattct</a:t>
            </a:r>
            <a:r>
              <a:rPr lang="en-US" dirty="0"/>
              <a:t>, which would be translated to 00100111111111010011110111 that is 26 bits long</a:t>
            </a:r>
          </a:p>
          <a:p>
            <a:r>
              <a:rPr lang="en-US" dirty="0"/>
              <a:t>Note that the base “t” and “c” occurs significantly more that the number of times base “g” and “a” occur. Thus, we propose the following encoding table, which assigns a fewer bits to represent bases “t” and “c”</a:t>
            </a:r>
          </a:p>
          <a:p>
            <a:r>
              <a:rPr lang="en-US" dirty="0"/>
              <a:t>What is the new binary sequence? </a:t>
            </a:r>
          </a:p>
          <a:p>
            <a:r>
              <a:rPr lang="en-US" dirty="0"/>
              <a:t>How much space did we save?</a:t>
            </a:r>
          </a:p>
          <a:p>
            <a:endParaRPr lang="en-US" dirty="0"/>
          </a:p>
          <a:p>
            <a:pPr lvl="1"/>
            <a:endParaRPr lang="en-US" dirty="0"/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B9C18535-F2DF-8AB4-DA4F-07B8AB3048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5159" y="4874811"/>
            <a:ext cx="2356770" cy="1858222"/>
          </a:xfrm>
          <a:prstGeom prst="rect">
            <a:avLst/>
          </a:prstGeom>
        </p:spPr>
      </p:pic>
      <p:pic>
        <p:nvPicPr>
          <p:cNvPr id="7" name="Picture 6" descr="A screenshot of a computer code&#10;&#10;Description automatically generated">
            <a:extLst>
              <a:ext uri="{FF2B5EF4-FFF2-40B4-BE49-F238E27FC236}">
                <a16:creationId xmlns:a16="http://schemas.microsoft.com/office/drawing/2014/main" id="{21632F22-807A-922A-BDC2-2268323833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9743" y="4870048"/>
            <a:ext cx="2377646" cy="1966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642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569325-B41C-57A8-B9A0-F84A6BF6F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D9CF54-324F-D632-890E-E3C78C0F2F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r>
              <a:rPr lang="en-US" dirty="0"/>
              <a:t>Lossless compression</a:t>
            </a:r>
          </a:p>
          <a:p>
            <a:pPr lvl="1"/>
            <a:r>
              <a:rPr lang="en-US" dirty="0"/>
              <a:t>Text compression</a:t>
            </a:r>
          </a:p>
          <a:p>
            <a:pPr lvl="2"/>
            <a:r>
              <a:rPr lang="en-US" b="1" dirty="0"/>
              <a:t>Replace</a:t>
            </a:r>
            <a:r>
              <a:rPr lang="en-US" dirty="0"/>
              <a:t> the </a:t>
            </a:r>
            <a:r>
              <a:rPr lang="en-US" b="1" dirty="0"/>
              <a:t>repeating</a:t>
            </a:r>
            <a:r>
              <a:rPr lang="en-US" dirty="0"/>
              <a:t> words/sentences/phrases with a </a:t>
            </a:r>
            <a:r>
              <a:rPr lang="en-US" b="1" dirty="0"/>
              <a:t>shorter representation</a:t>
            </a:r>
            <a:endParaRPr lang="en-US" dirty="0"/>
          </a:p>
          <a:p>
            <a:pPr lvl="1"/>
            <a:r>
              <a:rPr lang="en-US" dirty="0"/>
              <a:t>Image compression</a:t>
            </a:r>
          </a:p>
          <a:p>
            <a:pPr lvl="2"/>
            <a:r>
              <a:rPr lang="en-US" dirty="0"/>
              <a:t>RLE: In run-length encoding, the computer replaces each row with numbers that say </a:t>
            </a:r>
            <a:r>
              <a:rPr lang="en-US" b="1" dirty="0"/>
              <a:t>how many consecutive pixels are the same color</a:t>
            </a:r>
            <a:r>
              <a:rPr lang="en-US" dirty="0"/>
              <a:t>, </a:t>
            </a:r>
            <a:r>
              <a:rPr lang="en-US" i="1" dirty="0"/>
              <a:t>always starting with the number of white pixels</a:t>
            </a:r>
            <a:endParaRPr lang="en-US" dirty="0"/>
          </a:p>
          <a:p>
            <a:pPr lvl="1"/>
            <a:r>
              <a:rPr lang="en-US" dirty="0"/>
              <a:t>Bit compression</a:t>
            </a:r>
          </a:p>
          <a:p>
            <a:pPr lvl="2"/>
            <a:r>
              <a:rPr lang="en-US" dirty="0"/>
              <a:t>Hoffman coding algorithm: </a:t>
            </a:r>
            <a:r>
              <a:rPr lang="en-US" b="1" dirty="0"/>
              <a:t>Use fewer bits for characters that occur more frequently</a:t>
            </a:r>
            <a:r>
              <a:rPr lang="en-US" dirty="0"/>
              <a:t>. 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8362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B20F4-130A-C24C-01F6-80A52227DB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Lossy compression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415660-E70C-FF15-1864-73BBFB793A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Lossy</a:t>
            </a:r>
            <a:r>
              <a:rPr lang="en-US" dirty="0"/>
              <a:t> compression algorithms are techniques that reduce file size by discarding the </a:t>
            </a:r>
            <a:r>
              <a:rPr lang="en-US" b="1" dirty="0"/>
              <a:t>less important </a:t>
            </a:r>
            <a:r>
              <a:rPr lang="en-US" dirty="0"/>
              <a:t>information.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 descr="A collage of children with their hands up&#10;&#10;Description automatically generated">
            <a:extLst>
              <a:ext uri="{FF2B5EF4-FFF2-40B4-BE49-F238E27FC236}">
                <a16:creationId xmlns:a16="http://schemas.microsoft.com/office/drawing/2014/main" id="{0CA15E7A-798A-891F-C940-2CFE66E294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5431" y="2940279"/>
            <a:ext cx="5328894" cy="3552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683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33E40C-1DDF-F70B-D84F-BAF911CF6B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Lossy compression for Image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DE1817-6A06-58C8-4935-DDF13D622E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Isn’t lossless compression </a:t>
            </a:r>
            <a:r>
              <a:rPr lang="en-US" b="1" dirty="0"/>
              <a:t>always </a:t>
            </a:r>
            <a:r>
              <a:rPr lang="en-US" dirty="0"/>
              <a:t>better than lossy compression because we do not lose any information? So why do we use lossy compression?</a:t>
            </a:r>
            <a:endParaRPr lang="en-US" b="1" dirty="0"/>
          </a:p>
        </p:txBody>
      </p:sp>
      <p:pic>
        <p:nvPicPr>
          <p:cNvPr id="5" name="Picture 4" descr="A cat lying in a blue hat&#10;&#10;Description automatically generated">
            <a:extLst>
              <a:ext uri="{FF2B5EF4-FFF2-40B4-BE49-F238E27FC236}">
                <a16:creationId xmlns:a16="http://schemas.microsoft.com/office/drawing/2014/main" id="{C8D72A72-5368-15BE-0126-9AD1CD3753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204" y="3583651"/>
            <a:ext cx="4056028" cy="3042021"/>
          </a:xfrm>
          <a:prstGeom prst="rect">
            <a:avLst/>
          </a:prstGeom>
        </p:spPr>
      </p:pic>
      <p:pic>
        <p:nvPicPr>
          <p:cNvPr id="7" name="Picture 6" descr="A cat lying in a blue hat&#10;&#10;Description automatically generated">
            <a:extLst>
              <a:ext uri="{FF2B5EF4-FFF2-40B4-BE49-F238E27FC236}">
                <a16:creationId xmlns:a16="http://schemas.microsoft.com/office/drawing/2014/main" id="{3B699332-8CC6-2FAF-B270-AF991EF38D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9637" y="3583651"/>
            <a:ext cx="4056028" cy="3042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48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129D69-A0E5-7A6A-2629-7BD212C33D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Lossy image compression algorithm – keep the brightness, average the color</a:t>
            </a:r>
          </a:p>
        </p:txBody>
      </p:sp>
      <p:pic>
        <p:nvPicPr>
          <p:cNvPr id="5" name="Content Placeholder 4" descr="A cat lying in a hat&#10;&#10;Description automatically generated">
            <a:extLst>
              <a:ext uri="{FF2B5EF4-FFF2-40B4-BE49-F238E27FC236}">
                <a16:creationId xmlns:a16="http://schemas.microsoft.com/office/drawing/2014/main" id="{3CEA8ECC-5584-9D6F-A739-59E793EDCC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768" y="1730437"/>
            <a:ext cx="2869044" cy="2154023"/>
          </a:xfrm>
        </p:spPr>
      </p:pic>
      <p:pic>
        <p:nvPicPr>
          <p:cNvPr id="6" name="Picture 5" descr="A cat lying in a blue hat&#10;&#10;Description automatically generated">
            <a:extLst>
              <a:ext uri="{FF2B5EF4-FFF2-40B4-BE49-F238E27FC236}">
                <a16:creationId xmlns:a16="http://schemas.microsoft.com/office/drawing/2014/main" id="{4BF7BF06-D422-298E-1681-9F06549738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18" y="3120706"/>
            <a:ext cx="2953153" cy="2214865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5CE76E6-8EFF-526A-ECC0-CFA1D84FD410}"/>
              </a:ext>
            </a:extLst>
          </p:cNvPr>
          <p:cNvCxnSpPr>
            <a:cxnSpLocks/>
          </p:cNvCxnSpPr>
          <p:nvPr/>
        </p:nvCxnSpPr>
        <p:spPr>
          <a:xfrm flipV="1">
            <a:off x="3577404" y="2505793"/>
            <a:ext cx="1264665" cy="92320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34D3B31-62E8-2CB6-AE46-29A3B7629733}"/>
              </a:ext>
            </a:extLst>
          </p:cNvPr>
          <p:cNvCxnSpPr>
            <a:cxnSpLocks/>
          </p:cNvCxnSpPr>
          <p:nvPr/>
        </p:nvCxnSpPr>
        <p:spPr>
          <a:xfrm>
            <a:off x="3529194" y="4971131"/>
            <a:ext cx="1395855" cy="6341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7F769EB-3FD7-8341-F183-B0127BE215E6}"/>
              </a:ext>
            </a:extLst>
          </p:cNvPr>
          <p:cNvGrpSpPr/>
          <p:nvPr/>
        </p:nvGrpSpPr>
        <p:grpSpPr>
          <a:xfrm>
            <a:off x="4986780" y="4594207"/>
            <a:ext cx="2872032" cy="2154024"/>
            <a:chOff x="5909686" y="4528219"/>
            <a:chExt cx="2872032" cy="2154024"/>
          </a:xfrm>
        </p:grpSpPr>
        <p:pic>
          <p:nvPicPr>
            <p:cNvPr id="10" name="Picture 9" descr="A cat lying in a blue basket&#10;&#10;Description automatically generated">
              <a:extLst>
                <a:ext uri="{FF2B5EF4-FFF2-40B4-BE49-F238E27FC236}">
                  <a16:creationId xmlns:a16="http://schemas.microsoft.com/office/drawing/2014/main" id="{FBC819F5-885B-C6EE-6174-454763CA998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9686" y="4528219"/>
              <a:ext cx="2872032" cy="2154024"/>
            </a:xfrm>
            <a:prstGeom prst="rect">
              <a:avLst/>
            </a:prstGeom>
          </p:spPr>
        </p:pic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F553A058-1EE1-E94E-BCAA-AA61821F5E59}"/>
                </a:ext>
              </a:extLst>
            </p:cNvPr>
            <p:cNvSpPr/>
            <p:nvPr/>
          </p:nvSpPr>
          <p:spPr>
            <a:xfrm>
              <a:off x="7687272" y="5167313"/>
              <a:ext cx="231243" cy="168258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6" name="Picture 15" descr="A green tile with white border&#10;&#10;Description automatically generated">
            <a:extLst>
              <a:ext uri="{FF2B5EF4-FFF2-40B4-BE49-F238E27FC236}">
                <a16:creationId xmlns:a16="http://schemas.microsoft.com/office/drawing/2014/main" id="{C8688811-84B6-967B-D885-41907DD65D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7231" y="3924209"/>
            <a:ext cx="4146566" cy="1032267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B1C7AB1-2D2D-A9EC-BAD0-0BB6367F38F9}"/>
              </a:ext>
            </a:extLst>
          </p:cNvPr>
          <p:cNvCxnSpPr/>
          <p:nvPr/>
        </p:nvCxnSpPr>
        <p:spPr>
          <a:xfrm>
            <a:off x="9294483" y="5025071"/>
            <a:ext cx="0" cy="58471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 descr="A green tile with white squares&#10;&#10;Description automatically generated">
            <a:extLst>
              <a:ext uri="{FF2B5EF4-FFF2-40B4-BE49-F238E27FC236}">
                <a16:creationId xmlns:a16="http://schemas.microsoft.com/office/drawing/2014/main" id="{882A1430-76AF-5499-F515-E9D2DC1BC6F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207231" y="5626474"/>
            <a:ext cx="4146563" cy="103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62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0E365E-3D9E-8F17-59ED-65022A87E3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Lossy image compression – Chroma Sampling</a:t>
            </a:r>
          </a:p>
        </p:txBody>
      </p:sp>
      <p:pic>
        <p:nvPicPr>
          <p:cNvPr id="5" name="Content Placeholder 4" descr="A group of colorful squares&#10;&#10;Description automatically generated with medium confidence">
            <a:extLst>
              <a:ext uri="{FF2B5EF4-FFF2-40B4-BE49-F238E27FC236}">
                <a16:creationId xmlns:a16="http://schemas.microsoft.com/office/drawing/2014/main" id="{A6B5B6A9-2987-4947-A280-CB3BCD2994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690688"/>
            <a:ext cx="6607062" cy="3008370"/>
          </a:xfrm>
        </p:spPr>
      </p:pic>
      <p:pic>
        <p:nvPicPr>
          <p:cNvPr id="9" name="Picture 8" descr="A close-up of a white and purple flower&#10;&#10;Description automatically generated">
            <a:extLst>
              <a:ext uri="{FF2B5EF4-FFF2-40B4-BE49-F238E27FC236}">
                <a16:creationId xmlns:a16="http://schemas.microsoft.com/office/drawing/2014/main" id="{DFF242D5-53FC-660D-3AC8-CAB36A23FD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6425" y="3922770"/>
            <a:ext cx="3594100" cy="269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088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C34596-BABA-B686-E652-FAD5EAA243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represent data?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736279-A946-FFB7-8D97-E73861B95D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Audio, image, text…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 descr="A group of symbols on a white background&#10;&#10;Description automatically generated">
            <a:extLst>
              <a:ext uri="{FF2B5EF4-FFF2-40B4-BE49-F238E27FC236}">
                <a16:creationId xmlns:a16="http://schemas.microsoft.com/office/drawing/2014/main" id="{45A572A9-CBE6-A8C7-7862-95CDF766B5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119" y="1511527"/>
            <a:ext cx="6460310" cy="3230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62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0F41B-7649-E5DC-9417-D01D8FC504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Lossy compression for audio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44E93E-AAE6-AC31-0F83-2FCFADC9AD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idea of audio compression is to </a:t>
            </a:r>
            <a:r>
              <a:rPr lang="en-US" b="1" dirty="0"/>
              <a:t>drop the sound our ears cannot hear</a:t>
            </a:r>
          </a:p>
          <a:p>
            <a:r>
              <a:rPr lang="en-US" dirty="0"/>
              <a:t>The human ear has limitations to what it can hear. Audio compression algorithms can analyze an audio file and discard the sounds that are outside our hearing capacity, a process known as </a:t>
            </a:r>
            <a:r>
              <a:rPr lang="en-US" b="1" dirty="0"/>
              <a:t>perceptual audio coding</a:t>
            </a:r>
            <a:r>
              <a:rPr lang="en-US" dirty="0"/>
              <a:t>.</a:t>
            </a:r>
            <a:endParaRPr lang="en-US" b="1" dirty="0"/>
          </a:p>
        </p:txBody>
      </p:sp>
      <p:pic>
        <p:nvPicPr>
          <p:cNvPr id="7" name="Picture 6" descr="A diagram of a person walking on a chart&#10;&#10;Description automatically generated with medium confidence">
            <a:extLst>
              <a:ext uri="{FF2B5EF4-FFF2-40B4-BE49-F238E27FC236}">
                <a16:creationId xmlns:a16="http://schemas.microsoft.com/office/drawing/2014/main" id="{E8846085-62A5-E41B-4CBE-574F2DAAE5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6292" y="4100054"/>
            <a:ext cx="3724276" cy="2636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990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ED3FC-D3B8-316E-A18B-11E5C2BFE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Temporal masking</a:t>
            </a:r>
          </a:p>
        </p:txBody>
      </p:sp>
      <p:pic>
        <p:nvPicPr>
          <p:cNvPr id="5" name="Content Placeholder 4" descr="A diagram of a masker&#10;&#10;Description automatically generated">
            <a:extLst>
              <a:ext uri="{FF2B5EF4-FFF2-40B4-BE49-F238E27FC236}">
                <a16:creationId xmlns:a16="http://schemas.microsoft.com/office/drawing/2014/main" id="{92C73772-4662-EA46-A42A-8BFE7F2D5E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361" y="1561675"/>
            <a:ext cx="7969338" cy="5169063"/>
          </a:xfrm>
        </p:spPr>
      </p:pic>
    </p:spTree>
    <p:extLst>
      <p:ext uri="{BB962C8B-B14F-4D97-AF65-F5344CB8AC3E}">
        <p14:creationId xmlns:p14="http://schemas.microsoft.com/office/powerpoint/2010/main" val="110027061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4E647F-0E38-9B24-D68E-169ED65BCC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Compression quality </a:t>
            </a:r>
          </a:p>
        </p:txBody>
      </p:sp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BC530155-8192-25AE-12B5-644B4A20B6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14" y="1970850"/>
            <a:ext cx="3390900" cy="2082982"/>
          </a:xfrm>
        </p:spPr>
      </p:pic>
      <p:pic>
        <p:nvPicPr>
          <p:cNvPr id="7" name="Picture 6" descr="A cat lying in a blue hat&#10;&#10;Description automatically generated">
            <a:extLst>
              <a:ext uri="{FF2B5EF4-FFF2-40B4-BE49-F238E27FC236}">
                <a16:creationId xmlns:a16="http://schemas.microsoft.com/office/drawing/2014/main" id="{A04250CE-C7C5-7839-AABC-1B93944F90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339" y="3516800"/>
            <a:ext cx="2543175" cy="1907381"/>
          </a:xfrm>
          <a:prstGeom prst="rect">
            <a:avLst/>
          </a:prstGeom>
        </p:spPr>
      </p:pic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CFC38C95-6022-75D1-42B5-480596CFB6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1858" y="1970850"/>
            <a:ext cx="3934521" cy="2082982"/>
          </a:xfrm>
          <a:prstGeom prst="rect">
            <a:avLst/>
          </a:prstGeom>
        </p:spPr>
      </p:pic>
      <p:pic>
        <p:nvPicPr>
          <p:cNvPr id="11" name="Picture 10" descr="A cat lying in a blue hat&#10;&#10;Description automatically generated">
            <a:extLst>
              <a:ext uri="{FF2B5EF4-FFF2-40B4-BE49-F238E27FC236}">
                <a16:creationId xmlns:a16="http://schemas.microsoft.com/office/drawing/2014/main" id="{C27AF8A0-BA1A-A1B0-C1FE-8A59833057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3516800"/>
            <a:ext cx="2676525" cy="199281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14B231B-00DF-8900-DD49-04F11708932E}"/>
              </a:ext>
            </a:extLst>
          </p:cNvPr>
          <p:cNvSpPr txBox="1"/>
          <p:nvPr/>
        </p:nvSpPr>
        <p:spPr>
          <a:xfrm>
            <a:off x="1685925" y="5919998"/>
            <a:ext cx="833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169 KB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BB18439-E14D-B520-5FFB-9160985A4878}"/>
              </a:ext>
            </a:extLst>
          </p:cNvPr>
          <p:cNvSpPr txBox="1"/>
          <p:nvPr/>
        </p:nvSpPr>
        <p:spPr>
          <a:xfrm>
            <a:off x="5737568" y="5879944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48 KB</a:t>
            </a:r>
          </a:p>
        </p:txBody>
      </p:sp>
      <p:pic>
        <p:nvPicPr>
          <p:cNvPr id="17" name="Picture 16" descr="A cat lying in a blue hat&#10;&#10;Description automatically generated">
            <a:extLst>
              <a:ext uri="{FF2B5EF4-FFF2-40B4-BE49-F238E27FC236}">
                <a16:creationId xmlns:a16="http://schemas.microsoft.com/office/drawing/2014/main" id="{48492B65-71E7-1E20-413C-032C1C7CE8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5156" y="2459627"/>
            <a:ext cx="2738109" cy="205358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D063998-9291-7BE1-E56E-8186D95112E6}"/>
              </a:ext>
            </a:extLst>
          </p:cNvPr>
          <p:cNvSpPr txBox="1"/>
          <p:nvPr/>
        </p:nvSpPr>
        <p:spPr>
          <a:xfrm>
            <a:off x="10225778" y="5879944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12 KB</a:t>
            </a:r>
          </a:p>
        </p:txBody>
      </p:sp>
    </p:spTree>
    <p:extLst>
      <p:ext uri="{BB962C8B-B14F-4D97-AF65-F5344CB8AC3E}">
        <p14:creationId xmlns:p14="http://schemas.microsoft.com/office/powerpoint/2010/main" val="2329944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8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FF2478-A7D8-7EA2-0725-9A32EF90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Unit 1: Digital 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590493-1E9E-5EB2-F186-11439B5F94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Bits and Bytes</a:t>
            </a:r>
          </a:p>
          <a:p>
            <a:r>
              <a:rPr lang="en-US" dirty="0"/>
              <a:t>Binary Numbers</a:t>
            </a:r>
          </a:p>
          <a:p>
            <a:r>
              <a:rPr lang="en-US" dirty="0"/>
              <a:t>Limitations of storing numbers</a:t>
            </a:r>
          </a:p>
          <a:p>
            <a:r>
              <a:rPr lang="en-US" dirty="0"/>
              <a:t>Storing text in binary</a:t>
            </a:r>
          </a:p>
          <a:p>
            <a:r>
              <a:rPr lang="en-US" dirty="0"/>
              <a:t>Lossless &amp; Lossy compression</a:t>
            </a:r>
          </a:p>
          <a:p>
            <a:r>
              <a:rPr lang="en-US" b="1" dirty="0"/>
              <a:t>Converting analog data into binary</a:t>
            </a:r>
          </a:p>
        </p:txBody>
      </p:sp>
    </p:spTree>
    <p:extLst>
      <p:ext uri="{BB962C8B-B14F-4D97-AF65-F5344CB8AC3E}">
        <p14:creationId xmlns:p14="http://schemas.microsoft.com/office/powerpoint/2010/main" val="4204726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845EA3-D281-3D07-D270-69598FEDA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250" y="355699"/>
            <a:ext cx="11360084" cy="1325563"/>
          </a:xfrm>
        </p:spPr>
        <p:txBody>
          <a:bodyPr/>
          <a:lstStyle/>
          <a:p>
            <a:r>
              <a:rPr lang="en-US" dirty="0"/>
              <a:t>Steps to convert from analog data to digital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758B04-C41D-F9C1-E234-A4A1E7C81C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Analog data: a </a:t>
            </a:r>
            <a:r>
              <a:rPr lang="en-US" b="1" dirty="0"/>
              <a:t>continuous </a:t>
            </a:r>
            <a:r>
              <a:rPr lang="en-US" dirty="0"/>
              <a:t>stream of data</a:t>
            </a:r>
          </a:p>
          <a:p>
            <a:r>
              <a:rPr lang="en-US" dirty="0"/>
              <a:t>Digital data: </a:t>
            </a:r>
            <a:r>
              <a:rPr lang="en-US" b="1" dirty="0"/>
              <a:t>discrete data </a:t>
            </a:r>
            <a:r>
              <a:rPr lang="en-US" dirty="0"/>
              <a:t>represented by 0s and 1s</a:t>
            </a:r>
          </a:p>
          <a:p>
            <a:r>
              <a:rPr lang="en-US" dirty="0"/>
              <a:t>Step 1: Sampling</a:t>
            </a:r>
          </a:p>
          <a:p>
            <a:r>
              <a:rPr lang="en-US" dirty="0"/>
              <a:t>Step 2: Quantization</a:t>
            </a:r>
          </a:p>
          <a:p>
            <a:r>
              <a:rPr lang="en-US" dirty="0"/>
              <a:t>Step 3: Binary Encoding</a:t>
            </a:r>
          </a:p>
          <a:p>
            <a:r>
              <a:rPr lang="en-US" i="1" dirty="0"/>
              <a:t>Step 4: Reconstruction </a:t>
            </a:r>
          </a:p>
          <a:p>
            <a:endParaRPr lang="en-US" dirty="0"/>
          </a:p>
        </p:txBody>
      </p:sp>
      <p:pic>
        <p:nvPicPr>
          <p:cNvPr id="5" name="Picture 4" descr="A close-up of a computer&#10;&#10;Description automatically generated">
            <a:extLst>
              <a:ext uri="{FF2B5EF4-FFF2-40B4-BE49-F238E27FC236}">
                <a16:creationId xmlns:a16="http://schemas.microsoft.com/office/drawing/2014/main" id="{53A74775-D487-574F-D716-F335F2B563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2959" y="4852938"/>
            <a:ext cx="4460056" cy="1468388"/>
          </a:xfrm>
          <a:prstGeom prst="rect">
            <a:avLst/>
          </a:prstGeom>
        </p:spPr>
      </p:pic>
      <p:pic>
        <p:nvPicPr>
          <p:cNvPr id="8" name="Picture 7" descr="A graph of a function&#10;&#10;Description automatically generated">
            <a:extLst>
              <a:ext uri="{FF2B5EF4-FFF2-40B4-BE49-F238E27FC236}">
                <a16:creationId xmlns:a16="http://schemas.microsoft.com/office/drawing/2014/main" id="{513313CD-E595-9EEA-0331-CF6FB33514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778" y="2774245"/>
            <a:ext cx="3175027" cy="2078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270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1DC980-4635-4007-650D-355378068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1 - Sampling</a:t>
            </a:r>
          </a:p>
        </p:txBody>
      </p:sp>
      <p:pic>
        <p:nvPicPr>
          <p:cNvPr id="9" name="Content Placeholder 8" descr="A graph of a function&#10;&#10;Description automatically generated">
            <a:extLst>
              <a:ext uri="{FF2B5EF4-FFF2-40B4-BE49-F238E27FC236}">
                <a16:creationId xmlns:a16="http://schemas.microsoft.com/office/drawing/2014/main" id="{632C4C37-5F09-344D-F394-A7B65F2D55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460" y="3402439"/>
            <a:ext cx="4750158" cy="3221471"/>
          </a:xfr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6155650-D25F-A6A0-47E4-1F8F4D87C01D}"/>
              </a:ext>
            </a:extLst>
          </p:cNvPr>
          <p:cNvSpPr txBox="1">
            <a:spLocks/>
          </p:cNvSpPr>
          <p:nvPr/>
        </p:nvSpPr>
        <p:spPr>
          <a:xfrm>
            <a:off x="668517" y="1690688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Taking samples from the analog signal at regular time intervals, and this will reduce the analog signal into a series of discrete signal</a:t>
            </a:r>
          </a:p>
          <a:p>
            <a:r>
              <a:rPr lang="en-US" b="1" dirty="0"/>
              <a:t>Sampling rate</a:t>
            </a:r>
            <a:r>
              <a:rPr lang="en-US" dirty="0"/>
              <a:t>: the number of samples per second	</a:t>
            </a:r>
          </a:p>
        </p:txBody>
      </p:sp>
      <p:pic>
        <p:nvPicPr>
          <p:cNvPr id="12" name="Picture 11" descr="A white background with numbers and symbols&#10;&#10;Description automatically generated">
            <a:extLst>
              <a:ext uri="{FF2B5EF4-FFF2-40B4-BE49-F238E27FC236}">
                <a16:creationId xmlns:a16="http://schemas.microsoft.com/office/drawing/2014/main" id="{9CBECDFC-A799-DE2B-0E7D-49B68F6373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925" y="3579679"/>
            <a:ext cx="5227472" cy="2913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362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EB2B17-3BE8-66E3-0A52-BB342A59C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2: Quantization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CF1D26-537F-8279-7C03-81957D5E0D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89955"/>
            <a:ext cx="10515600" cy="4351338"/>
          </a:xfrm>
        </p:spPr>
        <p:txBody>
          <a:bodyPr/>
          <a:lstStyle/>
          <a:p>
            <a:r>
              <a:rPr lang="en-US" dirty="0"/>
              <a:t>After sampling, our y-values still consist of a wide range of numbers. In the quantization step, we reduce them to discrete values. </a:t>
            </a:r>
          </a:p>
        </p:txBody>
      </p:sp>
      <p:pic>
        <p:nvPicPr>
          <p:cNvPr id="5" name="Picture 4" descr="A graph of a function&#10;&#10;Description automatically generated">
            <a:extLst>
              <a:ext uri="{FF2B5EF4-FFF2-40B4-BE49-F238E27FC236}">
                <a16:creationId xmlns:a16="http://schemas.microsoft.com/office/drawing/2014/main" id="{D614D1CA-27FD-41B0-DA85-6973ED0857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8388" y="3571803"/>
            <a:ext cx="4336156" cy="2994920"/>
          </a:xfrm>
          <a:prstGeom prst="rect">
            <a:avLst/>
          </a:prstGeom>
        </p:spPr>
      </p:pic>
      <p:pic>
        <p:nvPicPr>
          <p:cNvPr id="6" name="Picture 5" descr="A white background with numbers and symbols&#10;&#10;Description automatically generated">
            <a:extLst>
              <a:ext uri="{FF2B5EF4-FFF2-40B4-BE49-F238E27FC236}">
                <a16:creationId xmlns:a16="http://schemas.microsoft.com/office/drawing/2014/main" id="{51B8A8B6-5E4C-7FB8-0B8E-FED2CF8C59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597"/>
          <a:stretch/>
        </p:blipFill>
        <p:spPr>
          <a:xfrm>
            <a:off x="1086023" y="2915518"/>
            <a:ext cx="2917126" cy="3580571"/>
          </a:xfrm>
          <a:prstGeom prst="rect">
            <a:avLst/>
          </a:prstGeom>
        </p:spPr>
      </p:pic>
      <p:pic>
        <p:nvPicPr>
          <p:cNvPr id="8" name="Picture 7" descr="A white background with a black and white image&#10;&#10;Description automatically generated with medium confidence">
            <a:extLst>
              <a:ext uri="{FF2B5EF4-FFF2-40B4-BE49-F238E27FC236}">
                <a16:creationId xmlns:a16="http://schemas.microsoft.com/office/drawing/2014/main" id="{D7BEE36B-7E6A-2C4D-286C-B39204851B9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264"/>
          <a:stretch/>
        </p:blipFill>
        <p:spPr>
          <a:xfrm>
            <a:off x="5637848" y="2897375"/>
            <a:ext cx="1900540" cy="358057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EBE300A-5F07-B52A-04A8-E7D1790606E0}"/>
              </a:ext>
            </a:extLst>
          </p:cNvPr>
          <p:cNvSpPr txBox="1"/>
          <p:nvPr/>
        </p:nvSpPr>
        <p:spPr>
          <a:xfrm>
            <a:off x="5117634" y="6477946"/>
            <a:ext cx="318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Quantization interval of 25 volts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FC83726-378A-EC61-7623-B80F070BA244}"/>
              </a:ext>
            </a:extLst>
          </p:cNvPr>
          <p:cNvCxnSpPr/>
          <p:nvPr/>
        </p:nvCxnSpPr>
        <p:spPr>
          <a:xfrm>
            <a:off x="4102189" y="4687660"/>
            <a:ext cx="1337579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4943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BAA9F9-B60C-1C04-14D5-43DCD95F17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3: Binary Encoding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D1159B-AAAA-38A6-2E0E-1AC7E5545A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91454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Instead of storing the actual y-value, we can store a much smaller value that represents the quantized y value.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This encoding uses 4 bits per sample. The number of bits per sample is also know as the </a:t>
            </a:r>
            <a:r>
              <a:rPr lang="en-US" b="1" dirty="0"/>
              <a:t>bit depth</a:t>
            </a:r>
            <a:endParaRPr lang="en-US" dirty="0"/>
          </a:p>
        </p:txBody>
      </p:sp>
      <p:pic>
        <p:nvPicPr>
          <p:cNvPr id="4" name="Picture 3" descr="A graph of a function&#10;&#10;Description automatically generated">
            <a:extLst>
              <a:ext uri="{FF2B5EF4-FFF2-40B4-BE49-F238E27FC236}">
                <a16:creationId xmlns:a16="http://schemas.microsoft.com/office/drawing/2014/main" id="{10DFA0E7-8B8D-A286-A29D-83A21C69DE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72" y="2544282"/>
            <a:ext cx="4336156" cy="29949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085B373-3E04-2D7C-16E9-8F0E230FC55A}"/>
              </a:ext>
            </a:extLst>
          </p:cNvPr>
          <p:cNvSpPr txBox="1"/>
          <p:nvPr/>
        </p:nvSpPr>
        <p:spPr>
          <a:xfrm>
            <a:off x="5686425" y="3228975"/>
            <a:ext cx="42130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[-100, -75, -50, - 25, 0, 25,  50, 75, 100]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3F1B6DB-2636-A722-384B-C178DC2D2AFF}"/>
              </a:ext>
            </a:extLst>
          </p:cNvPr>
          <p:cNvCxnSpPr>
            <a:cxnSpLocks/>
          </p:cNvCxnSpPr>
          <p:nvPr/>
        </p:nvCxnSpPr>
        <p:spPr>
          <a:xfrm>
            <a:off x="7789895" y="3647405"/>
            <a:ext cx="0" cy="49096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1F86707D-911A-B33D-377A-86000B0E6C8C}"/>
              </a:ext>
            </a:extLst>
          </p:cNvPr>
          <p:cNvSpPr txBox="1"/>
          <p:nvPr/>
        </p:nvSpPr>
        <p:spPr>
          <a:xfrm>
            <a:off x="5025784" y="4156687"/>
            <a:ext cx="66319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[0000, 0001, 0010, 0011, 0100, 0101, 0110, 0111, 1000, 1001]</a:t>
            </a:r>
          </a:p>
        </p:txBody>
      </p:sp>
    </p:spTree>
    <p:extLst>
      <p:ext uri="{BB962C8B-B14F-4D97-AF65-F5344CB8AC3E}">
        <p14:creationId xmlns:p14="http://schemas.microsoft.com/office/powerpoint/2010/main" val="1443987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CC215-38DC-BB3A-6C32-7984111CED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Step 4: Reconstruction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E2F685-BDB7-8FE6-2D31-27EE8547D8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can convert the digital signal back to analog by reconstruction</a:t>
            </a:r>
          </a:p>
        </p:txBody>
      </p:sp>
      <p:pic>
        <p:nvPicPr>
          <p:cNvPr id="5" name="Picture 4" descr="A graph with lines and points&#10;&#10;Description automatically generated">
            <a:extLst>
              <a:ext uri="{FF2B5EF4-FFF2-40B4-BE49-F238E27FC236}">
                <a16:creationId xmlns:a16="http://schemas.microsoft.com/office/drawing/2014/main" id="{512DF5EC-1496-8EE6-E393-0FCAAD1C13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82" y="2738912"/>
            <a:ext cx="5027343" cy="3525436"/>
          </a:xfrm>
          <a:prstGeom prst="rect">
            <a:avLst/>
          </a:prstGeom>
        </p:spPr>
      </p:pic>
      <p:pic>
        <p:nvPicPr>
          <p:cNvPr id="7" name="Picture 6" descr="A graph with lines and letters&#10;&#10;Description automatically generated">
            <a:extLst>
              <a:ext uri="{FF2B5EF4-FFF2-40B4-BE49-F238E27FC236}">
                <a16:creationId xmlns:a16="http://schemas.microsoft.com/office/drawing/2014/main" id="{DCF82EBF-037B-7E5A-D91E-8585A855FD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332" y="2757562"/>
            <a:ext cx="5027343" cy="3506786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D8A6CB8-CE8C-0BDD-4F79-C7483B0CE5B1}"/>
              </a:ext>
            </a:extLst>
          </p:cNvPr>
          <p:cNvCxnSpPr/>
          <p:nvPr/>
        </p:nvCxnSpPr>
        <p:spPr>
          <a:xfrm>
            <a:off x="5495925" y="4343400"/>
            <a:ext cx="973407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6305BED2-82A6-2732-EC71-05D3A88D0587}"/>
              </a:ext>
            </a:extLst>
          </p:cNvPr>
          <p:cNvSpPr txBox="1"/>
          <p:nvPr/>
        </p:nvSpPr>
        <p:spPr>
          <a:xfrm>
            <a:off x="2353131" y="5992297"/>
            <a:ext cx="1410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Interpolation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67D48B4-AD82-FBB0-071C-025E8B476403}"/>
              </a:ext>
            </a:extLst>
          </p:cNvPr>
          <p:cNvSpPr txBox="1"/>
          <p:nvPr/>
        </p:nvSpPr>
        <p:spPr>
          <a:xfrm>
            <a:off x="8538686" y="6035990"/>
            <a:ext cx="11354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difference</a:t>
            </a:r>
          </a:p>
        </p:txBody>
      </p:sp>
    </p:spTree>
    <p:extLst>
      <p:ext uri="{BB962C8B-B14F-4D97-AF65-F5344CB8AC3E}">
        <p14:creationId xmlns:p14="http://schemas.microsoft.com/office/powerpoint/2010/main" val="905479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547E4B-2629-7212-EF4D-3FEEF4F08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7AA1F9-70F4-051C-815A-64A1568BA0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EB9898-8B77-D591-C07A-2FABB62073E1}"/>
              </a:ext>
            </a:extLst>
          </p:cNvPr>
          <p:cNvSpPr txBox="1"/>
          <p:nvPr/>
        </p:nvSpPr>
        <p:spPr>
          <a:xfrm>
            <a:off x="10143241" y="6311900"/>
            <a:ext cx="18101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End of Unit 1</a:t>
            </a:r>
          </a:p>
        </p:txBody>
      </p:sp>
    </p:spTree>
    <p:extLst>
      <p:ext uri="{BB962C8B-B14F-4D97-AF65-F5344CB8AC3E}">
        <p14:creationId xmlns:p14="http://schemas.microsoft.com/office/powerpoint/2010/main" val="4144907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F46CB8-442E-2DD1-7AD9-8519DF13CF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computers represent data?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CD7C73-2D8A-7B90-3721-1EB98EC02A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0s and 1s</a:t>
            </a:r>
          </a:p>
        </p:txBody>
      </p:sp>
      <p:pic>
        <p:nvPicPr>
          <p:cNvPr id="5" name="Picture 4" descr="A red heart in a square&#10;&#10;Description automatically generated">
            <a:extLst>
              <a:ext uri="{FF2B5EF4-FFF2-40B4-BE49-F238E27FC236}">
                <a16:creationId xmlns:a16="http://schemas.microsoft.com/office/drawing/2014/main" id="{59DAE733-41BC-4555-64C3-53D68B2DE8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5261" y="3135539"/>
            <a:ext cx="2886706" cy="2801803"/>
          </a:xfrm>
          <a:prstGeom prst="rect">
            <a:avLst/>
          </a:prstGeom>
        </p:spPr>
      </p:pic>
      <p:pic>
        <p:nvPicPr>
          <p:cNvPr id="7" name="Picture 6" descr="A white paper with numbers&#10;&#10;Description automatically generated">
            <a:extLst>
              <a:ext uri="{FF2B5EF4-FFF2-40B4-BE49-F238E27FC236}">
                <a16:creationId xmlns:a16="http://schemas.microsoft.com/office/drawing/2014/main" id="{A018D115-820A-C9AB-43A1-DBF1F1004B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4080" y="2760980"/>
            <a:ext cx="1569720" cy="3550920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BD078D9-CDE6-F3BA-080B-EB096C7406AE}"/>
              </a:ext>
            </a:extLst>
          </p:cNvPr>
          <p:cNvCxnSpPr/>
          <p:nvPr/>
        </p:nvCxnSpPr>
        <p:spPr>
          <a:xfrm>
            <a:off x="8397240" y="4383315"/>
            <a:ext cx="1141566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3236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DAAA9E-CB65-05C2-49C3-03B7E917ED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Online Media 3" title="Khan Academy and Code.org | Binary &amp; Data">
            <a:hlinkClick r:id="" action="ppaction://media"/>
            <a:extLst>
              <a:ext uri="{FF2B5EF4-FFF2-40B4-BE49-F238E27FC236}">
                <a16:creationId xmlns:a16="http://schemas.microsoft.com/office/drawing/2014/main" id="{329BE739-07FA-FA1B-9CA4-A9F46C855AAB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019870" y="457871"/>
            <a:ext cx="10516559" cy="5942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643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2151</TotalTime>
  <Words>3015</Words>
  <Application>Microsoft Office PowerPoint</Application>
  <PresentationFormat>Widescreen</PresentationFormat>
  <Paragraphs>405</Paragraphs>
  <Slides>79</Slides>
  <Notes>11</Notes>
  <HiddenSlides>5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79</vt:i4>
      </vt:variant>
    </vt:vector>
  </HeadingPairs>
  <TitlesOfParts>
    <vt:vector size="84" baseType="lpstr">
      <vt:lpstr>Arial</vt:lpstr>
      <vt:lpstr>Calibri</vt:lpstr>
      <vt:lpstr>Calibri Light</vt:lpstr>
      <vt:lpstr>Cambria Math</vt:lpstr>
      <vt:lpstr>Office Theme</vt:lpstr>
      <vt:lpstr>AP Computer Science Principles</vt:lpstr>
      <vt:lpstr>About the course</vt:lpstr>
      <vt:lpstr>About the AP Exam </vt:lpstr>
      <vt:lpstr>Course Syllabus</vt:lpstr>
      <vt:lpstr>Course Grading</vt:lpstr>
      <vt:lpstr>Unit 1: Digital Information</vt:lpstr>
      <vt:lpstr>How do we represent data? </vt:lpstr>
      <vt:lpstr>How do computers represent data?</vt:lpstr>
      <vt:lpstr>PowerPoint Presentation</vt:lpstr>
      <vt:lpstr>Bits (binary digits) &amp; Bytes</vt:lpstr>
      <vt:lpstr>Homework Recap</vt:lpstr>
      <vt:lpstr>Any questions before the quiz?</vt:lpstr>
      <vt:lpstr>Quiz 1 </vt:lpstr>
      <vt:lpstr>Unit 1: Digital Information</vt:lpstr>
      <vt:lpstr>Binary v.s. Decimal v.s. Hexadecimal numbering system</vt:lpstr>
      <vt:lpstr>Binary to decimal conversion </vt:lpstr>
      <vt:lpstr>Binary to Decimal conversion Exercise</vt:lpstr>
      <vt:lpstr>Decimal to binary conversion</vt:lpstr>
      <vt:lpstr>Decimal to binary conversion exercise</vt:lpstr>
      <vt:lpstr>Warm-up exercise</vt:lpstr>
      <vt:lpstr>Homework Problems</vt:lpstr>
      <vt:lpstr>Binary to Hexadecimal conversion</vt:lpstr>
      <vt:lpstr>Binary to Hexadecimal conversion exercise</vt:lpstr>
      <vt:lpstr>Important Announcement </vt:lpstr>
      <vt:lpstr>Unit 1: Digital Information</vt:lpstr>
      <vt:lpstr>Limitations of storing numbers</vt:lpstr>
      <vt:lpstr>Negative numbers question about reading</vt:lpstr>
      <vt:lpstr>How to represent negative integers?</vt:lpstr>
      <vt:lpstr>Advantages and disadvantages of using signed-magnitude representation v.s. 2’s complement </vt:lpstr>
      <vt:lpstr>2’s Complement representation exercise</vt:lpstr>
      <vt:lpstr>2’s Complement Addition and Subtraction exercise</vt:lpstr>
      <vt:lpstr>Overflow question about reading</vt:lpstr>
      <vt:lpstr>What happens if our numbers overflow?</vt:lpstr>
      <vt:lpstr>How do we represent fractions and irrational numbers, like 3.14159?</vt:lpstr>
      <vt:lpstr>Floating-point representation exercise</vt:lpstr>
      <vt:lpstr>Roundoff errors</vt:lpstr>
      <vt:lpstr>Example of roundoff errors</vt:lpstr>
      <vt:lpstr>Homework Exercise</vt:lpstr>
      <vt:lpstr>Quiz 2</vt:lpstr>
      <vt:lpstr>PowerPoint Presentation</vt:lpstr>
      <vt:lpstr>Unit 1: Digital Information</vt:lpstr>
      <vt:lpstr>Storing text in Binary</vt:lpstr>
      <vt:lpstr>In-class activity</vt:lpstr>
      <vt:lpstr>An encoding table for common English characters – ASCII Table</vt:lpstr>
      <vt:lpstr>In-class activity - ASCII Encoding conversion exercise</vt:lpstr>
      <vt:lpstr>What are some problems with ASCII encoding?</vt:lpstr>
      <vt:lpstr>Unicode &amp; UTF-8</vt:lpstr>
      <vt:lpstr>UTF-8 encoding rules</vt:lpstr>
      <vt:lpstr>Unit 1: Digital Information</vt:lpstr>
      <vt:lpstr>Why is compression useful?</vt:lpstr>
      <vt:lpstr>Lossless v.s. Lossy compression</vt:lpstr>
      <vt:lpstr>Lossless compression for text</vt:lpstr>
      <vt:lpstr>Lossless compression for text</vt:lpstr>
      <vt:lpstr>In-class exercise lossless text compression</vt:lpstr>
      <vt:lpstr>Recap – Idea of lossless text compression</vt:lpstr>
      <vt:lpstr>Lossless compression for image</vt:lpstr>
      <vt:lpstr>RLE image compression algorithm</vt:lpstr>
      <vt:lpstr>RLE compression algorithm in-class exercise</vt:lpstr>
      <vt:lpstr>RLE compression Homework exercise</vt:lpstr>
      <vt:lpstr>RLE compression Homework exercise</vt:lpstr>
      <vt:lpstr>Limitation for RLE</vt:lpstr>
      <vt:lpstr>Compression Ratio – A way to quantify how much space has been saved</vt:lpstr>
      <vt:lpstr>Lossless bit compression</vt:lpstr>
      <vt:lpstr>Hoffman coding algorithm </vt:lpstr>
      <vt:lpstr>Summary</vt:lpstr>
      <vt:lpstr>Lossy compression </vt:lpstr>
      <vt:lpstr>Lossy compression for Image</vt:lpstr>
      <vt:lpstr>Lossy image compression algorithm – keep the brightness, average the color</vt:lpstr>
      <vt:lpstr>Lossy image compression – Chroma Sampling</vt:lpstr>
      <vt:lpstr>Lossy compression for audio</vt:lpstr>
      <vt:lpstr>Temporal masking</vt:lpstr>
      <vt:lpstr>Compression quality </vt:lpstr>
      <vt:lpstr>Unit 1: Digital Information</vt:lpstr>
      <vt:lpstr>Steps to convert from analog data to digital data</vt:lpstr>
      <vt:lpstr>Step 1 - Sampling</vt:lpstr>
      <vt:lpstr>Step 2: Quantization </vt:lpstr>
      <vt:lpstr>Step 3: Binary Encoding</vt:lpstr>
      <vt:lpstr>Step 4: Reconstruction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 Computer Science Principles</dc:title>
  <dc:creator>Siwen Wang</dc:creator>
  <cp:lastModifiedBy>Siwen Wang</cp:lastModifiedBy>
  <cp:revision>430</cp:revision>
  <dcterms:created xsi:type="dcterms:W3CDTF">2023-08-05T11:22:21Z</dcterms:created>
  <dcterms:modified xsi:type="dcterms:W3CDTF">2024-11-15T03:57:00Z</dcterms:modified>
</cp:coreProperties>
</file>