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74" r:id="rId2"/>
    <p:sldId id="263" r:id="rId3"/>
    <p:sldId id="257" r:id="rId4"/>
    <p:sldId id="259" r:id="rId5"/>
    <p:sldId id="258" r:id="rId6"/>
    <p:sldId id="264" r:id="rId7"/>
    <p:sldId id="268" r:id="rId8"/>
    <p:sldId id="267" r:id="rId9"/>
    <p:sldId id="269" r:id="rId10"/>
    <p:sldId id="270" r:id="rId11"/>
    <p:sldId id="260" r:id="rId12"/>
    <p:sldId id="261" r:id="rId13"/>
    <p:sldId id="266" r:id="rId14"/>
    <p:sldId id="265" r:id="rId15"/>
    <p:sldId id="271" r:id="rId16"/>
    <p:sldId id="272" r:id="rId17"/>
    <p:sldId id="273" r:id="rId18"/>
    <p:sldId id="262" r:id="rId19"/>
    <p:sldId id="275" r:id="rId20"/>
    <p:sldId id="276" r:id="rId21"/>
    <p:sldId id="290" r:id="rId22"/>
    <p:sldId id="277" r:id="rId23"/>
    <p:sldId id="279" r:id="rId24"/>
    <p:sldId id="280" r:id="rId25"/>
    <p:sldId id="281" r:id="rId26"/>
    <p:sldId id="282" r:id="rId27"/>
    <p:sldId id="286" r:id="rId28"/>
    <p:sldId id="284" r:id="rId29"/>
    <p:sldId id="283" r:id="rId30"/>
    <p:sldId id="285" r:id="rId31"/>
    <p:sldId id="287" r:id="rId32"/>
    <p:sldId id="288" r:id="rId33"/>
    <p:sldId id="291" r:id="rId34"/>
    <p:sldId id="298" r:id="rId35"/>
    <p:sldId id="299" r:id="rId36"/>
    <p:sldId id="304" r:id="rId37"/>
    <p:sldId id="305" r:id="rId38"/>
    <p:sldId id="302" r:id="rId39"/>
    <p:sldId id="303" r:id="rId40"/>
    <p:sldId id="293" r:id="rId41"/>
    <p:sldId id="292" r:id="rId42"/>
    <p:sldId id="294" r:id="rId43"/>
    <p:sldId id="295" r:id="rId44"/>
    <p:sldId id="296" r:id="rId45"/>
    <p:sldId id="297" r:id="rId46"/>
    <p:sldId id="301" r:id="rId47"/>
    <p:sldId id="300" r:id="rId48"/>
    <p:sldId id="307" r:id="rId49"/>
    <p:sldId id="310" r:id="rId50"/>
    <p:sldId id="311" r:id="rId51"/>
    <p:sldId id="312" r:id="rId52"/>
    <p:sldId id="308" r:id="rId53"/>
    <p:sldId id="313" r:id="rId54"/>
    <p:sldId id="314" r:id="rId55"/>
    <p:sldId id="315" r:id="rId56"/>
    <p:sldId id="316" r:id="rId57"/>
    <p:sldId id="317" r:id="rId58"/>
    <p:sldId id="318" r:id="rId59"/>
    <p:sldId id="321" r:id="rId60"/>
    <p:sldId id="319" r:id="rId61"/>
    <p:sldId id="322" r:id="rId62"/>
    <p:sldId id="323" r:id="rId63"/>
    <p:sldId id="325" r:id="rId64"/>
    <p:sldId id="326" r:id="rId65"/>
    <p:sldId id="332" r:id="rId66"/>
    <p:sldId id="327" r:id="rId67"/>
    <p:sldId id="328" r:id="rId68"/>
    <p:sldId id="330" r:id="rId69"/>
    <p:sldId id="331" r:id="rId70"/>
    <p:sldId id="333" r:id="rId71"/>
    <p:sldId id="335" r:id="rId72"/>
    <p:sldId id="334" r:id="rId73"/>
    <p:sldId id="336" r:id="rId74"/>
    <p:sldId id="337" r:id="rId75"/>
    <p:sldId id="338" r:id="rId76"/>
    <p:sldId id="340" r:id="rId77"/>
    <p:sldId id="339" r:id="rId78"/>
    <p:sldId id="341" r:id="rId79"/>
    <p:sldId id="342" r:id="rId80"/>
    <p:sldId id="344" r:id="rId81"/>
    <p:sldId id="343" r:id="rId82"/>
    <p:sldId id="345" r:id="rId83"/>
    <p:sldId id="346" r:id="rId84"/>
    <p:sldId id="348" r:id="rId85"/>
    <p:sldId id="351" r:id="rId86"/>
    <p:sldId id="349" r:id="rId87"/>
    <p:sldId id="352" r:id="rId88"/>
    <p:sldId id="353" r:id="rId89"/>
    <p:sldId id="354" r:id="rId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4D3A35E-A6BC-42FA-B563-DEECEE34DD0A}">
          <p14:sldIdLst>
            <p14:sldId id="274"/>
            <p14:sldId id="263"/>
            <p14:sldId id="257"/>
            <p14:sldId id="259"/>
            <p14:sldId id="258"/>
            <p14:sldId id="264"/>
            <p14:sldId id="268"/>
            <p14:sldId id="267"/>
            <p14:sldId id="269"/>
            <p14:sldId id="270"/>
            <p14:sldId id="260"/>
            <p14:sldId id="261"/>
            <p14:sldId id="266"/>
            <p14:sldId id="265"/>
            <p14:sldId id="271"/>
            <p14:sldId id="272"/>
            <p14:sldId id="273"/>
            <p14:sldId id="262"/>
            <p14:sldId id="275"/>
            <p14:sldId id="276"/>
            <p14:sldId id="290"/>
            <p14:sldId id="277"/>
            <p14:sldId id="279"/>
            <p14:sldId id="280"/>
            <p14:sldId id="281"/>
            <p14:sldId id="282"/>
            <p14:sldId id="286"/>
            <p14:sldId id="284"/>
            <p14:sldId id="283"/>
            <p14:sldId id="285"/>
            <p14:sldId id="287"/>
            <p14:sldId id="288"/>
            <p14:sldId id="291"/>
            <p14:sldId id="298"/>
            <p14:sldId id="299"/>
            <p14:sldId id="304"/>
            <p14:sldId id="305"/>
            <p14:sldId id="302"/>
            <p14:sldId id="303"/>
            <p14:sldId id="293"/>
            <p14:sldId id="292"/>
            <p14:sldId id="294"/>
            <p14:sldId id="295"/>
            <p14:sldId id="296"/>
            <p14:sldId id="297"/>
            <p14:sldId id="301"/>
            <p14:sldId id="300"/>
            <p14:sldId id="307"/>
            <p14:sldId id="310"/>
            <p14:sldId id="311"/>
            <p14:sldId id="312"/>
            <p14:sldId id="308"/>
            <p14:sldId id="313"/>
            <p14:sldId id="314"/>
            <p14:sldId id="315"/>
            <p14:sldId id="316"/>
            <p14:sldId id="317"/>
            <p14:sldId id="318"/>
            <p14:sldId id="321"/>
            <p14:sldId id="319"/>
            <p14:sldId id="322"/>
            <p14:sldId id="323"/>
            <p14:sldId id="325"/>
            <p14:sldId id="326"/>
            <p14:sldId id="332"/>
            <p14:sldId id="327"/>
            <p14:sldId id="328"/>
            <p14:sldId id="330"/>
            <p14:sldId id="331"/>
            <p14:sldId id="333"/>
            <p14:sldId id="335"/>
            <p14:sldId id="334"/>
            <p14:sldId id="336"/>
            <p14:sldId id="337"/>
            <p14:sldId id="338"/>
            <p14:sldId id="340"/>
            <p14:sldId id="339"/>
            <p14:sldId id="341"/>
            <p14:sldId id="342"/>
            <p14:sldId id="344"/>
            <p14:sldId id="343"/>
            <p14:sldId id="345"/>
            <p14:sldId id="346"/>
            <p14:sldId id="348"/>
            <p14:sldId id="351"/>
            <p14:sldId id="349"/>
            <p14:sldId id="352"/>
            <p14:sldId id="353"/>
            <p14:sldId id="35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7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SiwenWork\Desktop\QA\QAAPCSP\Test1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Sheet1!$A$1:$A$14</cx:f>
        <cx:lvl ptCount="14" formatCode="General">
          <cx:pt idx="0">100</cx:pt>
          <cx:pt idx="1">55</cx:pt>
          <cx:pt idx="2">90</cx:pt>
          <cx:pt idx="3">100</cx:pt>
          <cx:pt idx="4">85</cx:pt>
          <cx:pt idx="5">75</cx:pt>
          <cx:pt idx="6">90</cx:pt>
          <cx:pt idx="7">75</cx:pt>
          <cx:pt idx="8">90</cx:pt>
          <cx:pt idx="9">85</cx:pt>
          <cx:pt idx="10">95</cx:pt>
          <cx:pt idx="11">100</cx:pt>
          <cx:pt idx="12">100</cx:pt>
          <cx:pt idx="13">100</cx:pt>
        </cx:lvl>
      </cx:numDim>
    </cx:data>
  </cx:chartData>
  <cx:chart>
    <cx:title pos="t" align="ctr" overlay="0">
      <cx:tx>
        <cx:txData>
          <cx:v>Test 1 Score Distribution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Test 1 Score Distribution</a:t>
          </a:r>
        </a:p>
      </cx:txPr>
    </cx:title>
    <cx:plotArea>
      <cx:plotAreaRegion>
        <cx:series layoutId="clusteredColumn" uniqueId="{00000001-33B4-4E6E-BBAA-B1D54091A84B}">
          <cx:tx>
            <cx:txData>
              <cx:f/>
              <cx:v>1</cx:v>
            </cx:txData>
          </cx:tx>
          <cx:dataId val="0"/>
          <cx:layoutPr>
            <cx:binning intervalClosed="r">
              <cx:binSize val="10"/>
            </cx:binning>
          </cx:layoutPr>
        </cx:series>
      </cx:plotAreaRegion>
      <cx:axis id="0">
        <cx:catScaling gapWidth="0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endParaRPr lang="en-US" sz="9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txPr>
      </cx:axis>
      <cx:axis id="1">
        <cx:valScaling/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B390E-F972-4435-8D3B-A9D4E32D688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7264B-EB21-451D-B2C2-7ED8AC062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83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https://www.youtube.com/watch?v=x3c1ih2NJEg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7264B-EB21-451D-B2C2-7ED8AC062A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00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7264B-EB21-451D-B2C2-7ED8AC062A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09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https://www.submarinecablemap.com/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7264B-EB21-451D-B2C2-7ED8AC062A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73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7264B-EB21-451D-B2C2-7ED8AC062A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58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https://www.indeed.com/career-advice/career-development/routing-protocols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7264B-EB21-451D-B2C2-7ED8AC062A1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09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25779-CDA1-ABCD-49D8-9B674FE40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65812-5DFF-1010-6946-F46804B1B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74CF4-25FE-4805-523B-3041B3151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860-50FC-49D7-AFFA-F7DAF7B59F6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266EF-8D2B-0B0F-0C81-F8F63C6EF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06296-BDE1-EE74-7AD3-AA1581AC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DDA5-EC06-4534-96BE-A5A4BFF17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13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53088-19E1-EBB9-67F8-D94493B5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DEC282-6783-AD06-7354-A80A2E6EA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55628-DCA1-242A-0C40-2CD8E654E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860-50FC-49D7-AFFA-F7DAF7B59F6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FB0AB-1C9D-DE74-FDFF-084151249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95F31-5D9A-26CA-5185-FCCBB229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DDA5-EC06-4534-96BE-A5A4BFF17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00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21CD21-7724-8492-192E-6996F1157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8AD5A2-CC4A-DFD0-5061-BD9A10EA5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F7362-31D2-1878-2029-7F3910CBF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860-50FC-49D7-AFFA-F7DAF7B59F6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BBEF7-AE95-8148-739D-6E6C84F1A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B9100-C1BD-DE24-D13A-CE3C6E125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DDA5-EC06-4534-96BE-A5A4BFF17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3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F311F-3321-96B6-434E-93716EA3D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3D5F2-297D-2DB4-1419-33F441314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86999-5468-9C64-0F3B-E724E695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860-50FC-49D7-AFFA-F7DAF7B59F6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E6CB3-6F3A-631B-3DF5-C7F774EAC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CC131-4DC3-A4D2-60DC-11C9A7A9F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DDA5-EC06-4534-96BE-A5A4BFF17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0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DED11-8B1E-0F38-CF94-6A8F25DE5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86D5D-FF19-8B63-0983-0C713CFB1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0B299-069F-8DF4-C126-AF9B5AA1E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860-50FC-49D7-AFFA-F7DAF7B59F6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CAD31-28A8-C0D1-82C6-AC2B5A895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D42C8-C11A-F7A1-8E7A-B11EA2AED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DDA5-EC06-4534-96BE-A5A4BFF17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74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3A1DF-90B4-FBC6-E4E9-29AF87996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AFCC8-84EA-993B-CB45-099CCBEBF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FCA2C-BADC-A02B-CB36-9ECA2339C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829A2-A627-142D-566C-EEDDAB5D6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860-50FC-49D7-AFFA-F7DAF7B59F6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43A1F-5E42-5E09-5CF4-D2B2438D5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AF672-2FD4-974A-0817-8C3DA9D60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DDA5-EC06-4534-96BE-A5A4BFF17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8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2C92-E0B0-1E5F-1035-C6CF150A8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C42A3-DB92-0E5E-7C2D-FB641B5A0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5421D1-3659-EAD7-1C55-A264FA9E3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F8B57-CFED-55B5-3B63-F8B59AF09E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2983EC-D7C0-4628-D68B-77CA0DFF8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02C6D-7D77-DE22-54F4-62FE12AE5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860-50FC-49D7-AFFA-F7DAF7B59F6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B7D761-AE2E-90CD-A316-336484D56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36B7BB-99B0-969D-661A-CBD139E1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DDA5-EC06-4534-96BE-A5A4BFF17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5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43B80-363F-AAE1-C34A-77C1EBE96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74BB50-B1AB-9C04-D6E7-A30E1E9E3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860-50FC-49D7-AFFA-F7DAF7B59F6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FDB09-3572-186F-47BC-6D97135F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BF3FBF-3EF7-BAE4-F19B-C35E9971B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DDA5-EC06-4534-96BE-A5A4BFF17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27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A06603-4AB9-D857-AD2B-FE6A05612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860-50FC-49D7-AFFA-F7DAF7B59F6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597559-6C66-9E25-6B45-5B97B34C7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583EA-66A2-CE9E-785D-4C1669637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DDA5-EC06-4534-96BE-A5A4BFF17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6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90C21-BF55-2C83-FC15-0DC311C1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03CA0-2BE5-5339-37D6-A612B498A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E20178-959D-A842-AD09-0709A76FE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57C9B7-403C-D840-7EAC-A4549851B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860-50FC-49D7-AFFA-F7DAF7B59F6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A9F8F-BE32-58F0-DDF0-73457E38D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7AC07-FCC1-4922-3FAB-7ABB784A6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DDA5-EC06-4534-96BE-A5A4BFF17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7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9452C-C020-2CBF-CBF6-A80DF5798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E34A14-665E-9376-FA05-E624E51317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5C27B-1F03-01A7-7665-E3AC71A88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B777E-EDE3-1E95-D1A4-5678B3812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860-50FC-49D7-AFFA-F7DAF7B59F6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BB5F6-B928-1372-BC64-341C5243B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2482A-406B-C2DA-6312-21DD2829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DDA5-EC06-4534-96BE-A5A4BFF17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65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4B387C-6CCC-261E-49EA-A5E5EE3DC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EA302-AD1A-68A7-54B9-948E8C4A8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F0A19-2418-B5B0-AEF2-877C1564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20860-50FC-49D7-AFFA-F7DAF7B59F6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2B52-6560-1242-B1A7-6A1351051D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D12E0-CFFF-EE3D-EC9A-3AF6842E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9DDA5-EC06-4534-96BE-A5A4BFF17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3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3c1ih2NJEg?feature=oembed" TargetMode="External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7" Type="http://schemas.openxmlformats.org/officeDocument/2006/relationships/image" Target="../media/image83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17775-83C0-1EA8-13B0-0B633322D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1 Test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2916C-F8A8-D97D-6613-C444B15EF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Max: 100</a:t>
            </a:r>
          </a:p>
          <a:p>
            <a:r>
              <a:rPr lang="en-US" dirty="0"/>
              <a:t>Min: 55</a:t>
            </a:r>
          </a:p>
          <a:p>
            <a:r>
              <a:rPr lang="en-US" dirty="0"/>
              <a:t>Average: 86</a:t>
            </a:r>
          </a:p>
          <a:p>
            <a:r>
              <a:rPr lang="en-US" dirty="0"/>
              <a:t>Median: 90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F81F1B41-8FBC-4770-B74E-3E415A9285D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42952922"/>
                  </p:ext>
                </p:extLst>
              </p:nvPr>
            </p:nvGraphicFramePr>
            <p:xfrm>
              <a:off x="4495799" y="1377088"/>
              <a:ext cx="6626087" cy="42545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F81F1B41-8FBC-4770-B74E-3E415A9285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95799" y="1377088"/>
                <a:ext cx="6626087" cy="4254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3913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0947-D544-6D93-0AD2-26B9EB9F5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in Computer Science: Graph theory </a:t>
            </a:r>
          </a:p>
        </p:txBody>
      </p:sp>
      <p:pic>
        <p:nvPicPr>
          <p:cNvPr id="5" name="Content Placeholder 4" descr="A map of italy with lines and dots&#10;&#10;Description automatically generated">
            <a:extLst>
              <a:ext uri="{FF2B5EF4-FFF2-40B4-BE49-F238E27FC236}">
                <a16:creationId xmlns:a16="http://schemas.microsoft.com/office/drawing/2014/main" id="{DAD586F7-AC00-4352-8BBA-20683C7DF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112" y="1690688"/>
            <a:ext cx="4179688" cy="490557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2473E0-1392-54EF-A4FC-C407E8CF0397}"/>
              </a:ext>
            </a:extLst>
          </p:cNvPr>
          <p:cNvSpPr txBox="1"/>
          <p:nvPr/>
        </p:nvSpPr>
        <p:spPr>
          <a:xfrm>
            <a:off x="838200" y="2956286"/>
            <a:ext cx="6003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should we place the cell towers such that we minimize the cost? Should we take population density into consideration?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7DFA4-D533-4C4D-30F8-A27E54925360}"/>
              </a:ext>
            </a:extLst>
          </p:cNvPr>
          <p:cNvSpPr txBox="1"/>
          <p:nvPr/>
        </p:nvSpPr>
        <p:spPr>
          <a:xfrm>
            <a:off x="838200" y="4329521"/>
            <a:ext cx="4883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one cell tower fails, how do we ensure that people nearby still have reach to another cell tower not so far away?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50D506-F1E3-69D0-A0F5-A2FAEF2D472E}"/>
              </a:ext>
            </a:extLst>
          </p:cNvPr>
          <p:cNvSpPr txBox="1"/>
          <p:nvPr/>
        </p:nvSpPr>
        <p:spPr>
          <a:xfrm>
            <a:off x="838200" y="1690688"/>
            <a:ext cx="4883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general topology should the mobile network design be like? Star, Ring, mesh and why?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F83A6F-320A-D6AB-D348-4DE1E8AFA278}"/>
              </a:ext>
            </a:extLst>
          </p:cNvPr>
          <p:cNvSpPr txBox="1"/>
          <p:nvPr/>
        </p:nvSpPr>
        <p:spPr>
          <a:xfrm>
            <a:off x="10913165" y="0"/>
            <a:ext cx="118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* Optional</a:t>
            </a:r>
          </a:p>
        </p:txBody>
      </p:sp>
    </p:spTree>
    <p:extLst>
      <p:ext uri="{BB962C8B-B14F-4D97-AF65-F5344CB8AC3E}">
        <p14:creationId xmlns:p14="http://schemas.microsoft.com/office/powerpoint/2010/main" val="31303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E17D-D822-9034-392E-859BF7F00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Area Network (LAN)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159AD-59F0-BF38-EC19-1C046CA76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Local area network (LAN)</a:t>
            </a:r>
            <a:r>
              <a:rPr lang="en-US" dirty="0"/>
              <a:t>, a network that covers a limited area like a house or school.</a:t>
            </a:r>
          </a:p>
        </p:txBody>
      </p:sp>
      <p:pic>
        <p:nvPicPr>
          <p:cNvPr id="5" name="Picture 4" descr="A diagram of a network&#10;&#10;Description automatically generated">
            <a:extLst>
              <a:ext uri="{FF2B5EF4-FFF2-40B4-BE49-F238E27FC236}">
                <a16:creationId xmlns:a16="http://schemas.microsoft.com/office/drawing/2014/main" id="{679D0AEA-EC2C-1D73-3771-DBEEF1D35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679057"/>
            <a:ext cx="6314661" cy="417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1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4EAA0-F771-6695-8910-2AC0A7805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LAN – Local area gaming </a:t>
            </a:r>
          </a:p>
        </p:txBody>
      </p:sp>
      <p:pic>
        <p:nvPicPr>
          <p:cNvPr id="5" name="Content Placeholder 4" descr="A group of people in clothing&#10;&#10;Description automatically generated">
            <a:extLst>
              <a:ext uri="{FF2B5EF4-FFF2-40B4-BE49-F238E27FC236}">
                <a16:creationId xmlns:a16="http://schemas.microsoft.com/office/drawing/2014/main" id="{E6121056-6698-1550-C65C-8E6D7783D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308" y="1382577"/>
            <a:ext cx="5567464" cy="3131699"/>
          </a:xfrm>
        </p:spPr>
      </p:pic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7014D101-A88B-59F4-D49C-86F95C447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8" y="1767191"/>
            <a:ext cx="7036819" cy="3958211"/>
          </a:xfrm>
          <a:prstGeom prst="rect">
            <a:avLst/>
          </a:prstGeom>
        </p:spPr>
      </p:pic>
      <p:pic>
        <p:nvPicPr>
          <p:cNvPr id="9" name="Picture 8" descr="A video game screen with an object pointing at a fireball&#10;&#10;Description automatically generated">
            <a:extLst>
              <a:ext uri="{FF2B5EF4-FFF2-40B4-BE49-F238E27FC236}">
                <a16:creationId xmlns:a16="http://schemas.microsoft.com/office/drawing/2014/main" id="{5A1FB154-5A34-0059-D1BD-B36DF7BC4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812" y="3909573"/>
            <a:ext cx="4730885" cy="266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6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E91CF-EB08-FB5E-F582-2AA3917BA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0"/>
            <a:ext cx="10515600" cy="1325563"/>
          </a:xfrm>
        </p:spPr>
        <p:txBody>
          <a:bodyPr/>
          <a:lstStyle/>
          <a:p>
            <a:r>
              <a:rPr lang="en-US" dirty="0"/>
              <a:t>Example of LAN – Smart homes</a:t>
            </a:r>
          </a:p>
        </p:txBody>
      </p:sp>
      <p:pic>
        <p:nvPicPr>
          <p:cNvPr id="9" name="Content Placeholder 8" descr="Diagram of a building with various devices&#10;&#10;Description automatically generated with medium confidence">
            <a:extLst>
              <a:ext uri="{FF2B5EF4-FFF2-40B4-BE49-F238E27FC236}">
                <a16:creationId xmlns:a16="http://schemas.microsoft.com/office/drawing/2014/main" id="{83A13CC2-F3ED-01C0-FB39-92B83F2C4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09" y="1226734"/>
            <a:ext cx="8981661" cy="5050864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C9CF1B-DAD6-0600-8F35-E47FD50BB6C8}"/>
              </a:ext>
            </a:extLst>
          </p:cNvPr>
          <p:cNvSpPr txBox="1"/>
          <p:nvPr/>
        </p:nvSpPr>
        <p:spPr>
          <a:xfrm>
            <a:off x="2534478" y="6486320"/>
            <a:ext cx="72920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Chen, </a:t>
            </a:r>
            <a:r>
              <a:rPr lang="en-US" sz="1100" dirty="0" err="1"/>
              <a:t>Beizhong</a:t>
            </a:r>
            <a:r>
              <a:rPr lang="en-US" sz="1100" dirty="0"/>
              <a:t> &amp; Kamel, I. &amp; </a:t>
            </a:r>
            <a:r>
              <a:rPr lang="en-US" sz="1100" dirty="0" err="1"/>
              <a:t>Marsic</a:t>
            </a:r>
            <a:r>
              <a:rPr lang="en-US" sz="1100" dirty="0"/>
              <a:t>, Ivan. (2010). Memory Management in Smart Home Gateway. 10.5772/8406. </a:t>
            </a:r>
          </a:p>
        </p:txBody>
      </p:sp>
    </p:spTree>
    <p:extLst>
      <p:ext uri="{BB962C8B-B14F-4D97-AF65-F5344CB8AC3E}">
        <p14:creationId xmlns:p14="http://schemas.microsoft.com/office/powerpoint/2010/main" val="4248401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0F34B-3315-42CD-C100-751A44E2A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Area Network (WAN)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ADC43-27B3-A35C-07DA-D6A02149A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Wide Area Network (WAN)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a network that extends over a large geographic area and is composed of many, many LANs.</a:t>
            </a:r>
          </a:p>
        </p:txBody>
      </p:sp>
      <p:pic>
        <p:nvPicPr>
          <p:cNvPr id="5" name="Picture 4" descr="A map with blue circles and green lines&#10;&#10;Description automatically generated">
            <a:extLst>
              <a:ext uri="{FF2B5EF4-FFF2-40B4-BE49-F238E27FC236}">
                <a16:creationId xmlns:a16="http://schemas.microsoft.com/office/drawing/2014/main" id="{C73E0EE3-2679-9AE5-0304-FE9AAB906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26" y="2723322"/>
            <a:ext cx="5737472" cy="399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8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21FF6-D8E5-380E-A699-7B123DB2E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Networks (DCN)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B0C85-2195-04FB-1512-EF9FFB5A2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Data Center Network (DCN)</a:t>
            </a:r>
            <a:r>
              <a:rPr lang="en-US" dirty="0"/>
              <a:t>, a network used in data centers where data must be exchanged with very little delay.</a:t>
            </a:r>
          </a:p>
        </p:txBody>
      </p:sp>
      <p:pic>
        <p:nvPicPr>
          <p:cNvPr id="5" name="Picture 4" descr="A diagram of a network&#10;&#10;Description automatically generated">
            <a:extLst>
              <a:ext uri="{FF2B5EF4-FFF2-40B4-BE49-F238E27FC236}">
                <a16:creationId xmlns:a16="http://schemas.microsoft.com/office/drawing/2014/main" id="{2BC22040-9233-B45B-ED3C-33495A321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789" y="2989824"/>
            <a:ext cx="4843011" cy="367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4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98A75-83C1-C579-8429-1D645D5A0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Network 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C9AF5-837B-E9E6-47E8-3E4761F23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Copper Cables </a:t>
            </a:r>
          </a:p>
          <a:p>
            <a:r>
              <a:rPr lang="en-US" dirty="0"/>
              <a:t>Fiber-optic cables</a:t>
            </a:r>
          </a:p>
          <a:p>
            <a:r>
              <a:rPr lang="en-US" dirty="0"/>
              <a:t>Wireless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AB7752-1B57-5E34-AD78-E7B665087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97" y="1369749"/>
            <a:ext cx="3206472" cy="2129298"/>
          </a:xfrm>
          <a:prstGeom prst="rect">
            <a:avLst/>
          </a:prstGeom>
        </p:spPr>
      </p:pic>
      <p:pic>
        <p:nvPicPr>
          <p:cNvPr id="7" name="Picture 6" descr="A red light on a tube&#10;&#10;Description automatically generated">
            <a:extLst>
              <a:ext uri="{FF2B5EF4-FFF2-40B4-BE49-F238E27FC236}">
                <a16:creationId xmlns:a16="http://schemas.microsoft.com/office/drawing/2014/main" id="{A985075F-4F15-4956-FE86-F6E52EC39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92" y="2139489"/>
            <a:ext cx="3362049" cy="2129298"/>
          </a:xfrm>
          <a:prstGeom prst="rect">
            <a:avLst/>
          </a:prstGeom>
        </p:spPr>
      </p:pic>
      <p:pic>
        <p:nvPicPr>
          <p:cNvPr id="9" name="Picture 8" descr="A white electronic device with wires&#10;&#10;Description automatically generated">
            <a:extLst>
              <a:ext uri="{FF2B5EF4-FFF2-40B4-BE49-F238E27FC236}">
                <a16:creationId xmlns:a16="http://schemas.microsoft.com/office/drawing/2014/main" id="{B6A770B6-8314-9385-097E-47BC4F6C3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97" y="4037301"/>
            <a:ext cx="3206472" cy="243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0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E4B29-A347-4441-EBA6-A830C4A0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Copper cables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949FA-89B0-75B8-9888-9FC6AE62B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Copper cables are </a:t>
            </a:r>
            <a:r>
              <a:rPr lang="en-US" b="1" dirty="0"/>
              <a:t>twisted pair cables</a:t>
            </a:r>
            <a:r>
              <a:rPr lang="en-US" dirty="0"/>
              <a:t> (</a:t>
            </a:r>
            <a:r>
              <a:rPr lang="en-US" b="1" dirty="0"/>
              <a:t>Ethernet cables</a:t>
            </a:r>
            <a:r>
              <a:rPr lang="en-US" dirty="0"/>
              <a:t>) that transmits data through pulses of </a:t>
            </a:r>
            <a:r>
              <a:rPr lang="en-US" b="1" dirty="0"/>
              <a:t>electricity</a:t>
            </a:r>
            <a:r>
              <a:rPr lang="en-US" dirty="0"/>
              <a:t>. </a:t>
            </a:r>
          </a:p>
        </p:txBody>
      </p:sp>
      <p:pic>
        <p:nvPicPr>
          <p:cNvPr id="5" name="Picture 4" descr="Close-up of a blue cable&#10;&#10;Description automatically generated">
            <a:extLst>
              <a:ext uri="{FF2B5EF4-FFF2-40B4-BE49-F238E27FC236}">
                <a16:creationId xmlns:a16="http://schemas.microsoft.com/office/drawing/2014/main" id="{0269A84D-BDAF-2A83-704B-E67EC9A81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7" y="3144816"/>
            <a:ext cx="3806687" cy="2527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630135-A11C-87D6-BF6A-A5BFD3FE3733}"/>
              </a:ext>
            </a:extLst>
          </p:cNvPr>
          <p:cNvSpPr txBox="1"/>
          <p:nvPr/>
        </p:nvSpPr>
        <p:spPr>
          <a:xfrm>
            <a:off x="1714918" y="5807631"/>
            <a:ext cx="705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 5</a:t>
            </a:r>
          </a:p>
        </p:txBody>
      </p:sp>
      <p:pic>
        <p:nvPicPr>
          <p:cNvPr id="8" name="Picture 7" descr="Close-up of a purple cable&#10;&#10;Description automatically generated">
            <a:extLst>
              <a:ext uri="{FF2B5EF4-FFF2-40B4-BE49-F238E27FC236}">
                <a16:creationId xmlns:a16="http://schemas.microsoft.com/office/drawing/2014/main" id="{05C7B04F-6368-AC21-7ABC-C8E0C6D15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32" y="3550316"/>
            <a:ext cx="3531709" cy="1738215"/>
          </a:xfrm>
          <a:prstGeom prst="rect">
            <a:avLst/>
          </a:prstGeom>
        </p:spPr>
      </p:pic>
      <p:pic>
        <p:nvPicPr>
          <p:cNvPr id="12" name="Picture 11" descr="A line with lightning bolts and numbers&#10;&#10;Description automatically generated">
            <a:extLst>
              <a:ext uri="{FF2B5EF4-FFF2-40B4-BE49-F238E27FC236}">
                <a16:creationId xmlns:a16="http://schemas.microsoft.com/office/drawing/2014/main" id="{DF3B2643-4E60-3445-82D0-D4FFB220A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06" y="3756641"/>
            <a:ext cx="527198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1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D2169-960A-9806-277D-5A357C66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Fiber-optic cables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7B943-7566-7D72-4490-D82B9B89D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fiber-optic cable contains an optical fiber that can carry light. Fiber-optic cables communicate by sending </a:t>
            </a:r>
            <a:r>
              <a:rPr lang="en-US" b="1" dirty="0"/>
              <a:t>pulses of light </a:t>
            </a:r>
            <a:r>
              <a:rPr lang="en-US" dirty="0"/>
              <a:t>that represent binary data. </a:t>
            </a:r>
          </a:p>
        </p:txBody>
      </p:sp>
      <p:pic>
        <p:nvPicPr>
          <p:cNvPr id="5" name="Picture 4" descr="A red light on a tube&#10;&#10;Description automatically generated">
            <a:extLst>
              <a:ext uri="{FF2B5EF4-FFF2-40B4-BE49-F238E27FC236}">
                <a16:creationId xmlns:a16="http://schemas.microsoft.com/office/drawing/2014/main" id="{4B3A0845-6375-F570-A044-4752E955A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79" y="3247221"/>
            <a:ext cx="4838967" cy="3064679"/>
          </a:xfrm>
          <a:prstGeom prst="rect">
            <a:avLst/>
          </a:prstGeom>
        </p:spPr>
      </p:pic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0159155F-FA55-1034-9D75-C8EA9868D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31" y="3247221"/>
            <a:ext cx="4821190" cy="309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5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A081-9414-D17D-8F27-9ED69E5AB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43EA2-CA59-7FE3-D878-24C192CEC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wireless card inside the computer turns </a:t>
            </a:r>
            <a:r>
              <a:rPr lang="en-US" b="1" dirty="0"/>
              <a:t>binary data</a:t>
            </a:r>
            <a:r>
              <a:rPr lang="en-US" dirty="0"/>
              <a:t> </a:t>
            </a:r>
            <a:r>
              <a:rPr lang="en-US" b="1" dirty="0"/>
              <a:t>into radio waves </a:t>
            </a:r>
            <a:r>
              <a:rPr lang="en-US" dirty="0"/>
              <a:t>and transmits them through the air</a:t>
            </a:r>
          </a:p>
        </p:txBody>
      </p:sp>
      <p:pic>
        <p:nvPicPr>
          <p:cNvPr id="5" name="Picture 4" descr="A group of yellow lines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72C8B09A-0FE7-DD6E-9AB8-5943CDE53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544" y="4289264"/>
            <a:ext cx="7572256" cy="220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7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2DE0F-26C2-9C10-C407-A82380440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Useful Websites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F4D1D-60B1-42F7-A2FB-709086AA5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Github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https://github.com/topics</a:t>
            </a:r>
          </a:p>
          <a:p>
            <a:r>
              <a:rPr lang="en-US" dirty="0"/>
              <a:t>Google Scholar </a:t>
            </a:r>
          </a:p>
          <a:p>
            <a:pPr lvl="1"/>
            <a:r>
              <a:rPr lang="en-US" dirty="0"/>
              <a:t>https://scholar.google.com/</a:t>
            </a:r>
          </a:p>
        </p:txBody>
      </p:sp>
    </p:spTree>
    <p:extLst>
      <p:ext uri="{BB962C8B-B14F-4D97-AF65-F5344CB8AC3E}">
        <p14:creationId xmlns:p14="http://schemas.microsoft.com/office/powerpoint/2010/main" val="3072958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3BF48-4760-42F3-7A8A-DB7CE00B0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different network connections</a:t>
            </a:r>
          </a:p>
        </p:txBody>
      </p:sp>
      <p:pic>
        <p:nvPicPr>
          <p:cNvPr id="5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D46378E4-F70E-454D-D39F-51FABD394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95" y="2448696"/>
            <a:ext cx="9505399" cy="2675754"/>
          </a:xfrm>
        </p:spPr>
      </p:pic>
    </p:spTree>
    <p:extLst>
      <p:ext uri="{BB962C8B-B14F-4D97-AF65-F5344CB8AC3E}">
        <p14:creationId xmlns:p14="http://schemas.microsoft.com/office/powerpoint/2010/main" val="1144674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F1A8-D8A3-9581-814A-8B37508C1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BAFC9-E500-220C-F910-AD087B3EC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 of Computer network &amp; computing device </a:t>
            </a:r>
          </a:p>
          <a:p>
            <a:r>
              <a:rPr lang="en-US" dirty="0"/>
              <a:t>Network Topology</a:t>
            </a:r>
          </a:p>
          <a:p>
            <a:r>
              <a:rPr lang="en-US" dirty="0"/>
              <a:t>LAN</a:t>
            </a:r>
          </a:p>
          <a:p>
            <a:r>
              <a:rPr lang="en-US" dirty="0"/>
              <a:t>WAN</a:t>
            </a:r>
          </a:p>
          <a:p>
            <a:r>
              <a:rPr lang="en-US" dirty="0"/>
              <a:t>Physical Connections:</a:t>
            </a:r>
          </a:p>
          <a:p>
            <a:pPr lvl="1"/>
            <a:r>
              <a:rPr lang="en-US" dirty="0"/>
              <a:t>Copper cable</a:t>
            </a:r>
          </a:p>
          <a:p>
            <a:pPr lvl="1"/>
            <a:r>
              <a:rPr lang="en-US" dirty="0"/>
              <a:t>Fiber-optic cable</a:t>
            </a:r>
          </a:p>
          <a:p>
            <a:pPr lvl="1"/>
            <a:r>
              <a:rPr lang="en-US" dirty="0"/>
              <a:t>Wireless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630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BFDB8-B6A4-0538-64ED-082F74AD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Bit rate, bandwidth, and latency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5BFD88-5947-018C-B682-EB55B19C4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17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93E5E-B5D4-2B27-CA5F-E4C82B005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Sending streams of 0s and 1s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DEE2C-83FC-CD2D-7367-768814C8E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Computers use </a:t>
            </a:r>
            <a:r>
              <a:rPr lang="en-US" b="1" dirty="0"/>
              <a:t>line coding </a:t>
            </a:r>
            <a:r>
              <a:rPr lang="en-US" dirty="0"/>
              <a:t>to send data</a:t>
            </a:r>
          </a:p>
          <a:p>
            <a:r>
              <a:rPr lang="en-US" dirty="0"/>
              <a:t>Line coding: The process of converting digital data into time-based signals</a:t>
            </a:r>
          </a:p>
          <a:p>
            <a:r>
              <a:rPr lang="en-US" dirty="0"/>
              <a:t>Ex: sending 101 to another device</a:t>
            </a:r>
          </a:p>
        </p:txBody>
      </p:sp>
      <p:pic>
        <p:nvPicPr>
          <p:cNvPr id="4" name="Content Placeholder 4" descr="A black and green rectangle with a black rectangle and white text&#10;&#10;Description automatically generated">
            <a:extLst>
              <a:ext uri="{FF2B5EF4-FFF2-40B4-BE49-F238E27FC236}">
                <a16:creationId xmlns:a16="http://schemas.microsoft.com/office/drawing/2014/main" id="{25284F69-58B3-DED6-0BD6-5C52BD009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04932"/>
            <a:ext cx="5090152" cy="1115961"/>
          </a:xfrm>
          <a:prstGeom prst="rect">
            <a:avLst/>
          </a:prstGeom>
        </p:spPr>
      </p:pic>
      <p:pic>
        <p:nvPicPr>
          <p:cNvPr id="5" name="Picture 4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B9AC5100-7572-7B9A-2CEC-C855265F7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50" y="3568148"/>
            <a:ext cx="5578325" cy="186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6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F095B-9906-F964-07C5-4A4F95107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587F4-0D6F-DCA4-32D3-E9772C889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Bit rate: Bit rate is a measurement of the </a:t>
            </a:r>
            <a:r>
              <a:rPr lang="en-US" b="1" dirty="0"/>
              <a:t>speed of the network</a:t>
            </a:r>
            <a:r>
              <a:rPr lang="en-US" dirty="0"/>
              <a:t>, that is </a:t>
            </a:r>
            <a:r>
              <a:rPr lang="en-US" b="1" dirty="0"/>
              <a:t>the number of bits that can are sent every second</a:t>
            </a:r>
            <a:r>
              <a:rPr lang="en-US" dirty="0"/>
              <a:t>. </a:t>
            </a:r>
          </a:p>
        </p:txBody>
      </p:sp>
      <p:pic>
        <p:nvPicPr>
          <p:cNvPr id="7" name="Picture 6" descr="A screenshot of a number of bits&#10;&#10;Description automatically generated">
            <a:extLst>
              <a:ext uri="{FF2B5EF4-FFF2-40B4-BE49-F238E27FC236}">
                <a16:creationId xmlns:a16="http://schemas.microsoft.com/office/drawing/2014/main" id="{FFD20E47-54A3-5714-0BF9-A86637295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879" y="3145139"/>
            <a:ext cx="5035596" cy="3211104"/>
          </a:xfrm>
          <a:prstGeom prst="rect">
            <a:avLst/>
          </a:prstGeom>
        </p:spPr>
      </p:pic>
      <p:pic>
        <p:nvPicPr>
          <p:cNvPr id="9" name="Picture 8" descr="A green and black rectangular object with black text&#10;&#10;Description automatically generated">
            <a:extLst>
              <a:ext uri="{FF2B5EF4-FFF2-40B4-BE49-F238E27FC236}">
                <a16:creationId xmlns:a16="http://schemas.microsoft.com/office/drawing/2014/main" id="{C4EE19CF-0CF8-695E-2072-C7B36233A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87417"/>
            <a:ext cx="5273497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8BAA-8FB9-91C7-36D2-FFB6639F0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Bandwidth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1D1C6-4CDB-E0EE-85AA-77BA5981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Bandwidth: The </a:t>
            </a:r>
            <a:r>
              <a:rPr lang="en-US" b="1" dirty="0"/>
              <a:t>maximum bit rate </a:t>
            </a:r>
            <a:r>
              <a:rPr lang="en-US" dirty="0"/>
              <a:t>of a system </a:t>
            </a:r>
          </a:p>
        </p:txBody>
      </p:sp>
      <p:pic>
        <p:nvPicPr>
          <p:cNvPr id="5" name="Picture 4" descr="A table with text and numbers&#10;&#10;Description automatically generated">
            <a:extLst>
              <a:ext uri="{FF2B5EF4-FFF2-40B4-BE49-F238E27FC236}">
                <a16:creationId xmlns:a16="http://schemas.microsoft.com/office/drawing/2014/main" id="{C51CDA31-503B-0B63-7DDA-11BBE7530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776" y="4334013"/>
            <a:ext cx="8968909" cy="197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2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9E6CD-246D-D790-4ED9-9859DE274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B9B9E-52B4-FF46-A508-165AE24DB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Latency: Latency is another measure of the </a:t>
            </a:r>
            <a:r>
              <a:rPr lang="en-US" b="1" dirty="0"/>
              <a:t>speed of a network</a:t>
            </a:r>
            <a:r>
              <a:rPr lang="en-US" dirty="0"/>
              <a:t>. It is the time between the sending of a data message and the receiving of that message, measured in milliseconds. The round-trip time is also called </a:t>
            </a:r>
            <a:r>
              <a:rPr lang="en-US" b="1" dirty="0"/>
              <a:t>Ping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714B31D-2187-ECEB-A1D5-B0DB9961A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18455"/>
            <a:ext cx="6390131" cy="2093445"/>
          </a:xfrm>
          <a:prstGeom prst="rect">
            <a:avLst/>
          </a:prstGeom>
        </p:spPr>
      </p:pic>
      <p:pic>
        <p:nvPicPr>
          <p:cNvPr id="7" name="Picture 6" descr="A screen shot of a video game&#10;&#10;Description automatically generated">
            <a:extLst>
              <a:ext uri="{FF2B5EF4-FFF2-40B4-BE49-F238E27FC236}">
                <a16:creationId xmlns:a16="http://schemas.microsoft.com/office/drawing/2014/main" id="{2B50EF6D-BEF4-951F-E5FE-5C9B08891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460" y="4353392"/>
            <a:ext cx="3928536" cy="19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5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C51A3-DFCA-099F-EAFF-69CE1A167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 it possible to have a high bandwidth, but a low bit rate? What scenarios can you think of? And What would the latency be? (High | Low)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3274D-789C-BD00-3C21-8C4F3B804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16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995F-D0C5-178C-971C-DD624534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2: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4686B-C29A-81BE-49E6-A578DBD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Introducing the internet</a:t>
            </a:r>
          </a:p>
          <a:p>
            <a:r>
              <a:rPr lang="en-US" dirty="0"/>
              <a:t>Computer networks</a:t>
            </a:r>
          </a:p>
          <a:p>
            <a:r>
              <a:rPr lang="en-US" b="1" dirty="0"/>
              <a:t>Addressing the internet</a:t>
            </a:r>
          </a:p>
        </p:txBody>
      </p:sp>
    </p:spTree>
    <p:extLst>
      <p:ext uri="{BB962C8B-B14F-4D97-AF65-F5344CB8AC3E}">
        <p14:creationId xmlns:p14="http://schemas.microsoft.com/office/powerpoint/2010/main" val="668788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FCBDC-7357-A8E8-9527-A25940523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the Internet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F577A-1B26-6E11-06DB-8DF0B79BB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Internet Protocol (IP): </a:t>
            </a:r>
            <a:r>
              <a:rPr lang="en-US" dirty="0"/>
              <a:t>IP is a protocol, or set of rules, for </a:t>
            </a:r>
            <a:r>
              <a:rPr lang="en-US" b="1" dirty="0"/>
              <a:t>routing and addressing</a:t>
            </a:r>
            <a:r>
              <a:rPr lang="en-US" dirty="0"/>
              <a:t> packets of data so that they can travel across networks and arrive at the </a:t>
            </a:r>
            <a:r>
              <a:rPr lang="en-US" b="1" dirty="0"/>
              <a:t>correct destination</a:t>
            </a:r>
          </a:p>
          <a:p>
            <a:r>
              <a:rPr lang="en-US" b="1" dirty="0"/>
              <a:t>IP addresses</a:t>
            </a:r>
            <a:r>
              <a:rPr lang="en-US" dirty="0"/>
              <a:t>: An IP address is a </a:t>
            </a:r>
            <a:r>
              <a:rPr lang="en-US" b="1" dirty="0"/>
              <a:t>unique address </a:t>
            </a:r>
            <a:r>
              <a:rPr lang="en-US" dirty="0"/>
              <a:t>that identifies a device on the internet or a local network</a:t>
            </a:r>
          </a:p>
        </p:txBody>
      </p:sp>
      <p:pic>
        <p:nvPicPr>
          <p:cNvPr id="5" name="Picture 4" descr="A green and black box with white text&#10;&#10;Description automatically generated">
            <a:extLst>
              <a:ext uri="{FF2B5EF4-FFF2-40B4-BE49-F238E27FC236}">
                <a16:creationId xmlns:a16="http://schemas.microsoft.com/office/drawing/2014/main" id="{B017E08D-7E0F-AA43-C73A-157983080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92" y="4173115"/>
            <a:ext cx="6782388" cy="24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995F-D0C5-178C-971C-DD624534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2: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4686B-C29A-81BE-49E6-A578DBD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Introducing the internet</a:t>
            </a:r>
          </a:p>
          <a:p>
            <a:r>
              <a:rPr lang="en-US" dirty="0"/>
              <a:t>Connecting networks</a:t>
            </a:r>
          </a:p>
          <a:p>
            <a:r>
              <a:rPr lang="en-US" dirty="0"/>
              <a:t>Addressing the internet</a:t>
            </a:r>
          </a:p>
          <a:p>
            <a:r>
              <a:rPr lang="en-US" dirty="0"/>
              <a:t>Routing with redundancy</a:t>
            </a:r>
          </a:p>
          <a:p>
            <a:r>
              <a:rPr lang="en-US" dirty="0"/>
              <a:t>Transporting packets</a:t>
            </a:r>
          </a:p>
          <a:p>
            <a:r>
              <a:rPr lang="en-US" dirty="0"/>
              <a:t>Web protocol</a:t>
            </a:r>
          </a:p>
          <a:p>
            <a:r>
              <a:rPr lang="en-US" dirty="0"/>
              <a:t>Scalable System</a:t>
            </a:r>
          </a:p>
          <a:p>
            <a:r>
              <a:rPr lang="en-US" dirty="0"/>
              <a:t>The internet protocol suite</a:t>
            </a:r>
          </a:p>
          <a:p>
            <a:r>
              <a:rPr lang="en-US" dirty="0"/>
              <a:t>Open protocol development</a:t>
            </a:r>
          </a:p>
        </p:txBody>
      </p:sp>
    </p:spTree>
    <p:extLst>
      <p:ext uri="{BB962C8B-B14F-4D97-AF65-F5344CB8AC3E}">
        <p14:creationId xmlns:p14="http://schemas.microsoft.com/office/powerpoint/2010/main" val="4088165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35729-5194-1317-F4C7-DD10CCB1A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IPv4 addresses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896F6-86A9-1C33-C7E5-D138E536F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first version ever used on the internet </a:t>
            </a:r>
          </a:p>
          <a:p>
            <a:r>
              <a:rPr lang="en-US" dirty="0"/>
              <a:t>Sample IPv4 addresses: 74.125.20.225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A960327-E527-E5BF-C476-32E6A5597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94523"/>
            <a:ext cx="5467032" cy="319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5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FE2D-991D-11C2-CC5C-096EEB26A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IPv6 addresses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68058-1131-1C09-6DF8-3A0FE4027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backwards-compatible successor of IPv4 addresses</a:t>
            </a:r>
          </a:p>
          <a:p>
            <a:r>
              <a:rPr lang="en-US" dirty="0"/>
              <a:t>First, why do we need to adopt a new protocol for representing IP addresses? </a:t>
            </a:r>
          </a:p>
          <a:p>
            <a:pPr lvl="1"/>
            <a:r>
              <a:rPr lang="en-US" dirty="0"/>
              <a:t>On the 25th of November 2019, RIPE NCC made the final /22 IPv4 allocation from the last remaining addresses in the available pool and has officially run out of IPv4 addresses (</a:t>
            </a:r>
            <a:r>
              <a:rPr lang="en-US" dirty="0" err="1"/>
              <a:t>Noction</a:t>
            </a:r>
            <a:r>
              <a:rPr lang="en-US" dirty="0"/>
              <a:t> Report)</a:t>
            </a:r>
          </a:p>
          <a:p>
            <a:r>
              <a:rPr lang="en-US" dirty="0"/>
              <a:t>Sample IPv6 addresses: </a:t>
            </a:r>
            <a:r>
              <a:rPr lang="en-US" dirty="0">
                <a:effectLst/>
              </a:rPr>
              <a:t>2001:0db8:0000:0042:0000:8a2e:0370:7334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2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CD6F-6AAF-9D8E-3AD7-A70F0E153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</a:t>
            </a:r>
            <a:r>
              <a:rPr lang="en-US" dirty="0" err="1"/>
              <a:t>v.s</a:t>
            </a:r>
            <a:r>
              <a:rPr lang="en-US" dirty="0"/>
              <a:t>. Static IP addresses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6F0B2-EB04-09A8-B933-B2FDD67A8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dynamic IP address is a </a:t>
            </a:r>
            <a:r>
              <a:rPr lang="en-US" b="1" dirty="0"/>
              <a:t>temporary address </a:t>
            </a:r>
            <a:r>
              <a:rPr lang="en-US" dirty="0"/>
              <a:t>for devices connected to a network that </a:t>
            </a:r>
            <a:r>
              <a:rPr lang="en-US" b="1" dirty="0"/>
              <a:t>could</a:t>
            </a:r>
            <a:r>
              <a:rPr lang="en-US" dirty="0"/>
              <a:t> </a:t>
            </a:r>
            <a:r>
              <a:rPr lang="en-US" b="1" dirty="0"/>
              <a:t>changes over time</a:t>
            </a:r>
          </a:p>
          <a:p>
            <a:pPr lvl="1"/>
            <a:r>
              <a:rPr lang="en-US" dirty="0"/>
              <a:t>Switching to a different Wi-Fi network</a:t>
            </a:r>
            <a:endParaRPr lang="en-US" b="1" dirty="0"/>
          </a:p>
          <a:p>
            <a:r>
              <a:rPr lang="en-US" dirty="0"/>
              <a:t>A static IP address is </a:t>
            </a:r>
            <a:r>
              <a:rPr lang="en-US" b="1" dirty="0"/>
              <a:t>an IP address that doesn't change over time</a:t>
            </a:r>
          </a:p>
          <a:p>
            <a:pPr lvl="1"/>
            <a:r>
              <a:rPr lang="en-US" dirty="0"/>
              <a:t>Google.com IPv4 address: 8.8.8.8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5" name="Picture 4" descr="A close-up of a person's face&#10;&#10;Description automatically generated">
            <a:extLst>
              <a:ext uri="{FF2B5EF4-FFF2-40B4-BE49-F238E27FC236}">
                <a16:creationId xmlns:a16="http://schemas.microsoft.com/office/drawing/2014/main" id="{DFB13127-E676-6116-3F4B-EFA06108A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76" y="4357250"/>
            <a:ext cx="6228906" cy="213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9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4A904-2566-ACA0-B262-3C155049A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 address hierarchy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9B305-5938-29F9-5D94-490CAC915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626" y="1690688"/>
            <a:ext cx="10515600" cy="4351338"/>
          </a:xfrm>
        </p:spPr>
        <p:txBody>
          <a:bodyPr/>
          <a:lstStyle/>
          <a:p>
            <a:r>
              <a:rPr lang="en-US" dirty="0"/>
              <a:t>U.S. Phone number hierarchy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IPv4 hierarchy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3C3A570-A220-4AF0-A221-7AC42FCDD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651" y="3705733"/>
            <a:ext cx="3490262" cy="868755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4C5483D9-1A0C-5047-90E4-8D847038B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26" y="3705733"/>
            <a:ext cx="4057650" cy="2281364"/>
          </a:xfrm>
          <a:prstGeom prst="rect">
            <a:avLst/>
          </a:prstGeo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4811DA1A-9C0C-316E-35C1-A8B26605B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16" y="2201750"/>
            <a:ext cx="5540220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5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51094-C37C-E5E3-39DC-677686A1B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Subnetworks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34EC0-EE88-DA09-2564-4516989D3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Subnet: A subnet, or subnetwork, is </a:t>
            </a:r>
            <a:r>
              <a:rPr lang="en-US" b="1" dirty="0"/>
              <a:t>a network inside a network</a:t>
            </a:r>
            <a:r>
              <a:rPr lang="en-US" dirty="0"/>
              <a:t>. Subnets make networks </a:t>
            </a:r>
            <a:r>
              <a:rPr lang="en-US" b="1" dirty="0"/>
              <a:t>more efficient</a:t>
            </a:r>
            <a:r>
              <a:rPr lang="en-US" dirty="0"/>
              <a:t>. Through subnetting, network traffic can travel a shorter distance without passing through unnecessary routers to reach its destination.</a:t>
            </a:r>
          </a:p>
        </p:txBody>
      </p:sp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689DF983-1ED0-0097-C4AF-C220C15BF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819" y="4906307"/>
            <a:ext cx="6902095" cy="140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53F7-7931-395D-D0A4-EE59FECD4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Subnets IP address assignment – in reality</a:t>
            </a:r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D34F0DEF-4571-6B89-0060-89FE2E38A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30" y="1690688"/>
            <a:ext cx="5075583" cy="1033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DB4754-9D78-85AD-7FD4-681BDEB44550}"/>
              </a:ext>
            </a:extLst>
          </p:cNvPr>
          <p:cNvSpPr txBox="1"/>
          <p:nvPr/>
        </p:nvSpPr>
        <p:spPr>
          <a:xfrm>
            <a:off x="5977372" y="21613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044360-7507-2A10-93AC-6DF5B5A2AD9C}"/>
              </a:ext>
            </a:extLst>
          </p:cNvPr>
          <p:cNvSpPr txBox="1"/>
          <p:nvPr/>
        </p:nvSpPr>
        <p:spPr>
          <a:xfrm>
            <a:off x="6429855" y="2161335"/>
            <a:ext cx="5298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/>
              </a:rPr>
              <a:t>1000110111010101 01111111 00001101</a:t>
            </a:r>
            <a:endParaRPr lang="en-US" sz="2400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D2215F1-7B88-CC1C-5996-B9BE8D72C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13" y="3218546"/>
            <a:ext cx="5433531" cy="88399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277FA7-508C-CE75-C989-3B17A4664B9E}"/>
              </a:ext>
            </a:extLst>
          </p:cNvPr>
          <p:cNvCxnSpPr/>
          <p:nvPr/>
        </p:nvCxnSpPr>
        <p:spPr>
          <a:xfrm>
            <a:off x="9078978" y="2724317"/>
            <a:ext cx="0" cy="6251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98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8098F-33C1-EEF7-BEBB-50D517EEC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(10 min)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DF083-67D0-552C-82A8-CA9695BE3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804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5FFD3-B782-5197-E5CA-2526DDA7F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Q&amp;A (3 min)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A7439-FA90-3738-2A3E-836875235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28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F1A8-D8A3-9581-814A-8B37508C1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(20 min)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BAFC9-E500-220C-F910-AD087B3EC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9852" cy="46672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Definition of Computer network &amp; computing device </a:t>
            </a:r>
          </a:p>
          <a:p>
            <a:r>
              <a:rPr lang="en-US" dirty="0"/>
              <a:t>Network Topology, draw any </a:t>
            </a:r>
            <a:r>
              <a:rPr lang="en-US" b="1" dirty="0"/>
              <a:t>two</a:t>
            </a:r>
            <a:r>
              <a:rPr lang="en-US" dirty="0"/>
              <a:t> and name </a:t>
            </a:r>
            <a:r>
              <a:rPr lang="en-US" b="1" dirty="0"/>
              <a:t>one advantage and disadvantage </a:t>
            </a:r>
            <a:r>
              <a:rPr lang="en-US" dirty="0"/>
              <a:t>for each topology</a:t>
            </a:r>
          </a:p>
          <a:p>
            <a:r>
              <a:rPr lang="en-US" dirty="0"/>
              <a:t>Definition of LAN, give one example of LAN</a:t>
            </a:r>
          </a:p>
          <a:p>
            <a:r>
              <a:rPr lang="en-US" dirty="0"/>
              <a:t>Definition of WAN, give one example of WAN</a:t>
            </a:r>
          </a:p>
          <a:p>
            <a:r>
              <a:rPr lang="en-US" dirty="0"/>
              <a:t>Physical Connections: list all three methods, the </a:t>
            </a:r>
            <a:r>
              <a:rPr lang="en-US" b="1" dirty="0"/>
              <a:t>medium (e.g. sound, light)</a:t>
            </a:r>
            <a:r>
              <a:rPr lang="en-US" dirty="0"/>
              <a:t> each one uses to transfer information, and the trade off of using each method</a:t>
            </a:r>
          </a:p>
          <a:p>
            <a:r>
              <a:rPr lang="en-US" dirty="0"/>
              <a:t>What is the unit for bit rate? </a:t>
            </a:r>
          </a:p>
          <a:p>
            <a:r>
              <a:rPr lang="en-US" dirty="0"/>
              <a:t>Can bit rate in a network system exceed the bandwidth of that system?</a:t>
            </a:r>
          </a:p>
          <a:p>
            <a:r>
              <a:rPr lang="en-US" dirty="0"/>
              <a:t>Is it possible for two devices to have the same IP address? What problem could that cause?</a:t>
            </a:r>
          </a:p>
          <a:p>
            <a:r>
              <a:rPr lang="en-US" dirty="0"/>
              <a:t>What is the difference between ipv4 and ipv6 addresses? What advantage does ipv6 addresses have?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55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45DDF-6C3B-7A6F-5905-A243F6AAE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(8 min)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952F3-7301-A264-20EE-957798308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78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995F-D0C5-178C-971C-DD624534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2: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4686B-C29A-81BE-49E6-A578DBD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Introducing the internet</a:t>
            </a:r>
          </a:p>
        </p:txBody>
      </p:sp>
    </p:spTree>
    <p:extLst>
      <p:ext uri="{BB962C8B-B14F-4D97-AF65-F5344CB8AC3E}">
        <p14:creationId xmlns:p14="http://schemas.microsoft.com/office/powerpoint/2010/main" val="1039196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995F-D0C5-178C-971C-DD624534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2: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4686B-C29A-81BE-49E6-A578DBD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Introducing the internet</a:t>
            </a:r>
          </a:p>
          <a:p>
            <a:r>
              <a:rPr lang="en-US" dirty="0"/>
              <a:t>Computer networks</a:t>
            </a:r>
          </a:p>
          <a:p>
            <a:r>
              <a:rPr lang="en-US" dirty="0"/>
              <a:t>Addressing the internet</a:t>
            </a:r>
          </a:p>
          <a:p>
            <a:r>
              <a:rPr lang="en-US" b="1" dirty="0"/>
              <a:t>Routing with redundancy</a:t>
            </a:r>
          </a:p>
        </p:txBody>
      </p:sp>
    </p:spTree>
    <p:extLst>
      <p:ext uri="{BB962C8B-B14F-4D97-AF65-F5344CB8AC3E}">
        <p14:creationId xmlns:p14="http://schemas.microsoft.com/office/powerpoint/2010/main" val="589992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C45C9-3123-091E-E9DB-7BCB3162D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 Packets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DA189-A931-1DBF-976D-BC90822C5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IP packets: IP packets is a </a:t>
            </a:r>
            <a:r>
              <a:rPr lang="en-US" b="1" dirty="0"/>
              <a:t>unit of data </a:t>
            </a:r>
            <a:r>
              <a:rPr lang="en-US" dirty="0"/>
              <a:t>used for transmitting data across computer networks. </a:t>
            </a:r>
          </a:p>
          <a:p>
            <a:r>
              <a:rPr lang="en-US" dirty="0"/>
              <a:t>Why don’t we just send the data all at once?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screen shot of a data&#10;&#10;Description automatically generated">
            <a:extLst>
              <a:ext uri="{FF2B5EF4-FFF2-40B4-BE49-F238E27FC236}">
                <a16:creationId xmlns:a16="http://schemas.microsoft.com/office/drawing/2014/main" id="{3DE22679-93E8-83F3-3297-AD6B64F20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26" y="3582872"/>
            <a:ext cx="4580187" cy="313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1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28979-FB42-4587-3BED-8CC79B148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IPv4 packet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97E36-8E29-4963-AB8F-561EECE33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Header (20 or 24 bytes long) + Data (variable length)</a:t>
            </a:r>
          </a:p>
        </p:txBody>
      </p:sp>
      <p:pic>
        <p:nvPicPr>
          <p:cNvPr id="5" name="Picture 4" descr="A screen shot of a data&#10;&#10;Description automatically generated">
            <a:extLst>
              <a:ext uri="{FF2B5EF4-FFF2-40B4-BE49-F238E27FC236}">
                <a16:creationId xmlns:a16="http://schemas.microsoft.com/office/drawing/2014/main" id="{63E3AE49-1DCD-1C5C-D2BB-73B302B57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793"/>
            <a:ext cx="5938536" cy="4064082"/>
          </a:xfrm>
          <a:prstGeom prst="rect">
            <a:avLst/>
          </a:prstGeom>
        </p:spPr>
      </p:pic>
      <p:pic>
        <p:nvPicPr>
          <p:cNvPr id="7" name="Picture 6" descr="A blue envelopes with a letter and a letter&#10;&#10;Description automatically generated with medium confidence">
            <a:extLst>
              <a:ext uri="{FF2B5EF4-FFF2-40B4-BE49-F238E27FC236}">
                <a16:creationId xmlns:a16="http://schemas.microsoft.com/office/drawing/2014/main" id="{B12ABD49-DF0B-3736-124F-179DA40A5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36" y="2789178"/>
            <a:ext cx="5275786" cy="2424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B6B41E-6131-9643-8C08-E2C56EE39242}"/>
              </a:ext>
            </a:extLst>
          </p:cNvPr>
          <p:cNvSpPr txBox="1"/>
          <p:nvPr/>
        </p:nvSpPr>
        <p:spPr>
          <a:xfrm>
            <a:off x="6222814" y="399711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84915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F3A91-37FF-969B-767F-0B56B2180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Routing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69297-905F-B638-6E17-43BFCD215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Internet Protocol (IP) is the protocol that describes </a:t>
            </a:r>
            <a:r>
              <a:rPr lang="en-US" b="1" dirty="0"/>
              <a:t>how to route messages from one computer to another computer on the network</a:t>
            </a:r>
            <a:r>
              <a:rPr lang="en-US" dirty="0"/>
              <a:t>.</a:t>
            </a:r>
          </a:p>
        </p:txBody>
      </p:sp>
      <p:pic>
        <p:nvPicPr>
          <p:cNvPr id="5" name="Picture 4" descr="A diagram of a network&#10;&#10;Description automatically generated">
            <a:extLst>
              <a:ext uri="{FF2B5EF4-FFF2-40B4-BE49-F238E27FC236}">
                <a16:creationId xmlns:a16="http://schemas.microsoft.com/office/drawing/2014/main" id="{78FD2B6E-D248-2C2F-C5FE-328882E3A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6" y="3140595"/>
            <a:ext cx="7298635" cy="335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9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298B4-DEB9-ADBC-9A02-DCDFD7351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Routing Protocol Big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65AE1-0C20-249D-3944-18250FB94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Step 1: The computer sends the packet with the source and destination address to the </a:t>
            </a:r>
            <a:r>
              <a:rPr lang="en-US" b="1" dirty="0"/>
              <a:t>nearest router </a:t>
            </a:r>
          </a:p>
          <a:p>
            <a:r>
              <a:rPr lang="en-US" dirty="0"/>
              <a:t>Step 2: The router has a </a:t>
            </a:r>
            <a:r>
              <a:rPr lang="en-US" b="1" dirty="0"/>
              <a:t>forwarding table</a:t>
            </a:r>
            <a:r>
              <a:rPr lang="en-US" dirty="0"/>
              <a:t> which contains IP addresses of neighboring routers that can be used to find the “best” router to forward the data</a:t>
            </a:r>
          </a:p>
          <a:p>
            <a:r>
              <a:rPr lang="en-US" dirty="0"/>
              <a:t>Step 3: Step 2 gets repeated until packet reaches the correct destination</a:t>
            </a:r>
          </a:p>
        </p:txBody>
      </p:sp>
      <p:pic>
        <p:nvPicPr>
          <p:cNvPr id="5" name="Picture 4" descr="A computer with a blue circle and a blue arrow&#10;&#10;Description automatically generated with medium confidence">
            <a:extLst>
              <a:ext uri="{FF2B5EF4-FFF2-40B4-BE49-F238E27FC236}">
                <a16:creationId xmlns:a16="http://schemas.microsoft.com/office/drawing/2014/main" id="{6E95DE95-FBA3-35D4-7459-C33339A6D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936" y="1249752"/>
            <a:ext cx="2159717" cy="1367507"/>
          </a:xfrm>
          <a:prstGeom prst="rect">
            <a:avLst/>
          </a:prstGeom>
        </p:spPr>
      </p:pic>
      <p:pic>
        <p:nvPicPr>
          <p:cNvPr id="6" name="Picture 5" descr="A blue circle with black and white text&#10;&#10;Description automatically generated">
            <a:extLst>
              <a:ext uri="{FF2B5EF4-FFF2-40B4-BE49-F238E27FC236}">
                <a16:creationId xmlns:a16="http://schemas.microsoft.com/office/drawing/2014/main" id="{0DFBFBB4-D833-7D33-D202-C4EAD511C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176" y="3529114"/>
            <a:ext cx="2035477" cy="1144485"/>
          </a:xfrm>
          <a:prstGeom prst="rect">
            <a:avLst/>
          </a:prstGeom>
        </p:spPr>
      </p:pic>
      <p:pic>
        <p:nvPicPr>
          <p:cNvPr id="8" name="Picture 7" descr="A screen with a phone and a green arrow&#10;&#10;Description automatically generated with medium confidence">
            <a:extLst>
              <a:ext uri="{FF2B5EF4-FFF2-40B4-BE49-F238E27FC236}">
                <a16:creationId xmlns:a16="http://schemas.microsoft.com/office/drawing/2014/main" id="{94D33ADA-F545-7F9E-4C5F-88D3A14A1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119" y="5135941"/>
            <a:ext cx="3746113" cy="155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6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4B7F4-8BD5-2B47-8B78-699D7F2FC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Redundancy and </a:t>
            </a:r>
            <a:r>
              <a:rPr lang="en-US"/>
              <a:t>Fault Tolerance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12990-9E13-1D77-A148-36F0D9907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fault-tolerant</a:t>
            </a:r>
            <a:r>
              <a:rPr lang="en-US" dirty="0"/>
              <a:t> system is one that can experience failure (or multiple failures) in its components, but still continue operating properly. </a:t>
            </a:r>
          </a:p>
          <a:p>
            <a:r>
              <a:rPr lang="en-US" dirty="0"/>
              <a:t>A </a:t>
            </a:r>
            <a:r>
              <a:rPr lang="en-US" b="1" dirty="0"/>
              <a:t>single point of failure </a:t>
            </a:r>
            <a:r>
              <a:rPr lang="en-US" dirty="0"/>
              <a:t>is a component in the system that will bring down the entire system if it fails.</a:t>
            </a:r>
          </a:p>
        </p:txBody>
      </p:sp>
      <p:pic>
        <p:nvPicPr>
          <p:cNvPr id="4" name="Content Placeholder 4" descr="A diagram of a network&#10;&#10;Description automatically generated">
            <a:extLst>
              <a:ext uri="{FF2B5EF4-FFF2-40B4-BE49-F238E27FC236}">
                <a16:creationId xmlns:a16="http://schemas.microsoft.com/office/drawing/2014/main" id="{F4C5C0ED-3DA0-6F6C-394A-7831805668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8" b="54497"/>
          <a:stretch/>
        </p:blipFill>
        <p:spPr>
          <a:xfrm>
            <a:off x="8547652" y="3589062"/>
            <a:ext cx="2951922" cy="2804018"/>
          </a:xfrm>
          <a:prstGeom prst="rect">
            <a:avLst/>
          </a:prstGeom>
        </p:spPr>
      </p:pic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ADE9B7CC-EF87-8285-8AA2-9D7E3AE69C33}"/>
              </a:ext>
            </a:extLst>
          </p:cNvPr>
          <p:cNvSpPr/>
          <p:nvPr/>
        </p:nvSpPr>
        <p:spPr>
          <a:xfrm>
            <a:off x="9534938" y="4589291"/>
            <a:ext cx="824948" cy="87464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iagram of a network&#10;&#10;Description automatically generated with medium confidence">
            <a:extLst>
              <a:ext uri="{FF2B5EF4-FFF2-40B4-BE49-F238E27FC236}">
                <a16:creationId xmlns:a16="http://schemas.microsoft.com/office/drawing/2014/main" id="{9A35ECF7-F580-B53D-10DE-A0E696C9A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27" y="3879932"/>
            <a:ext cx="3090403" cy="280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5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995F-D0C5-178C-971C-DD624534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2: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4686B-C29A-81BE-49E6-A578DBD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Introducing the internet</a:t>
            </a:r>
          </a:p>
          <a:p>
            <a:r>
              <a:rPr lang="en-US" dirty="0"/>
              <a:t>Computer networks</a:t>
            </a:r>
          </a:p>
          <a:p>
            <a:r>
              <a:rPr lang="en-US" dirty="0"/>
              <a:t>Addressing the internet</a:t>
            </a:r>
          </a:p>
          <a:p>
            <a:r>
              <a:rPr lang="en-US" dirty="0"/>
              <a:t>Routing with redundancy</a:t>
            </a:r>
          </a:p>
          <a:p>
            <a:r>
              <a:rPr lang="en-US" b="1" dirty="0"/>
              <a:t>Transporting packets</a:t>
            </a:r>
          </a:p>
        </p:txBody>
      </p:sp>
    </p:spTree>
    <p:extLst>
      <p:ext uri="{BB962C8B-B14F-4D97-AF65-F5344CB8AC3E}">
        <p14:creationId xmlns:p14="http://schemas.microsoft.com/office/powerpoint/2010/main" val="12572392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0F5A-7075-6DCB-2DD1-F27DBF662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that the IP cannot address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2F15F-FB5E-58C5-7385-7958311DF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Differentiating</a:t>
            </a:r>
            <a:r>
              <a:rPr lang="en-US" dirty="0"/>
              <a:t> between multiple messages </a:t>
            </a:r>
          </a:p>
          <a:p>
            <a:r>
              <a:rPr lang="en-US" dirty="0"/>
              <a:t>Packets can arrive </a:t>
            </a:r>
            <a:r>
              <a:rPr lang="en-US" b="1" dirty="0"/>
              <a:t>out of order</a:t>
            </a:r>
          </a:p>
          <a:p>
            <a:r>
              <a:rPr lang="en-US" dirty="0"/>
              <a:t>Packets can be </a:t>
            </a:r>
            <a:r>
              <a:rPr lang="en-US" b="1" dirty="0"/>
              <a:t>corrupted</a:t>
            </a:r>
          </a:p>
          <a:p>
            <a:r>
              <a:rPr lang="en-US" dirty="0"/>
              <a:t>Packets can be </a:t>
            </a:r>
            <a:r>
              <a:rPr lang="en-US" b="1" dirty="0"/>
              <a:t>lost</a:t>
            </a:r>
            <a:r>
              <a:rPr lang="en-US" dirty="0"/>
              <a:t> due to problems in the physical layer or in routers' forwarding tables.</a:t>
            </a:r>
            <a:endParaRPr lang="en-US" b="1" dirty="0"/>
          </a:p>
          <a:p>
            <a:r>
              <a:rPr lang="en-US" dirty="0"/>
              <a:t>Packets might be </a:t>
            </a:r>
            <a:r>
              <a:rPr lang="en-US" b="1" dirty="0"/>
              <a:t>duplicated</a:t>
            </a:r>
            <a:r>
              <a:rPr lang="en-US" dirty="0"/>
              <a:t> due to accidental retransmission of the same packet.</a:t>
            </a:r>
            <a:endParaRPr lang="en-US" b="1" dirty="0"/>
          </a:p>
        </p:txBody>
      </p:sp>
      <p:pic>
        <p:nvPicPr>
          <p:cNvPr id="4" name="Picture 3" descr="A screen shot of a data&#10;&#10;Description automatically generated">
            <a:extLst>
              <a:ext uri="{FF2B5EF4-FFF2-40B4-BE49-F238E27FC236}">
                <a16:creationId xmlns:a16="http://schemas.microsoft.com/office/drawing/2014/main" id="{F06C25BE-2AB4-DF9C-C23A-6FD85F3FF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78" y="1181542"/>
            <a:ext cx="3404058" cy="232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5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CC37-A0B5-61A6-CE78-890C5E35B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datagram protocol (UDP)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02016-D11F-3511-768D-249926D4D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User Datagram Protocol (UDP)</a:t>
            </a:r>
            <a:r>
              <a:rPr lang="en-US" dirty="0"/>
              <a:t> is a lightweight data transport protocol that works on top of IP. UDP provides a mechanism </a:t>
            </a:r>
            <a:r>
              <a:rPr lang="en-US" b="1" dirty="0"/>
              <a:t>to detect corrupt data</a:t>
            </a:r>
            <a:r>
              <a:rPr lang="en-US" dirty="0"/>
              <a:t> in packets. </a:t>
            </a:r>
          </a:p>
        </p:txBody>
      </p:sp>
      <p:pic>
        <p:nvPicPr>
          <p:cNvPr id="4" name="Content Placeholder 8" descr="A diagram of a diagram&#10;&#10;Description automatically generated">
            <a:extLst>
              <a:ext uri="{FF2B5EF4-FFF2-40B4-BE49-F238E27FC236}">
                <a16:creationId xmlns:a16="http://schemas.microsoft.com/office/drawing/2014/main" id="{A1DF8CD5-5636-3C98-F2B8-278E0D71A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98" y="4366128"/>
            <a:ext cx="7335981" cy="209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4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B46C-58AD-66DA-055E-BE49DC682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Source port number &amp; Destination port number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84F1C-B801-AAE9-5532-FCDCE95E2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first four bytes of the UDP header store the port numbers for the source and destination. </a:t>
            </a:r>
          </a:p>
          <a:p>
            <a:r>
              <a:rPr lang="en-US" dirty="0"/>
              <a:t>A networked device can receive messages on different virtual ports, and the different ports help distinguish different types of network traffic. </a:t>
            </a:r>
          </a:p>
          <a:p>
            <a:endParaRPr lang="en-US" dirty="0"/>
          </a:p>
        </p:txBody>
      </p:sp>
      <p:pic>
        <p:nvPicPr>
          <p:cNvPr id="4" name="Content Placeholder 4" descr="A white rectangular grid with black text&#10;&#10;Description automatically generated">
            <a:extLst>
              <a:ext uri="{FF2B5EF4-FFF2-40B4-BE49-F238E27FC236}">
                <a16:creationId xmlns:a16="http://schemas.microsoft.com/office/drawing/2014/main" id="{0FD953C6-558D-782C-13CD-D5566552D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913" y="4157022"/>
            <a:ext cx="4104862" cy="2581856"/>
          </a:xfrm>
          <a:prstGeom prst="rect">
            <a:avLst/>
          </a:prstGeom>
        </p:spPr>
      </p:pic>
      <p:pic>
        <p:nvPicPr>
          <p:cNvPr id="5" name="Picture 4" descr="A group of boats in a marina&#10;&#10;Description automatically generated">
            <a:extLst>
              <a:ext uri="{FF2B5EF4-FFF2-40B4-BE49-F238E27FC236}">
                <a16:creationId xmlns:a16="http://schemas.microsoft.com/office/drawing/2014/main" id="{7057F971-BDDD-037D-2EA3-5FF8EF4E2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277" y="4157022"/>
            <a:ext cx="4028661" cy="25179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213B6B5-D815-9F87-A961-40122219B611}"/>
              </a:ext>
            </a:extLst>
          </p:cNvPr>
          <p:cNvSpPr/>
          <p:nvPr/>
        </p:nvSpPr>
        <p:spPr>
          <a:xfrm>
            <a:off x="7961243" y="4157022"/>
            <a:ext cx="1779103" cy="10312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A69085B-8061-7884-1E36-80C7445FA3EF}"/>
              </a:ext>
            </a:extLst>
          </p:cNvPr>
          <p:cNvSpPr/>
          <p:nvPr/>
        </p:nvSpPr>
        <p:spPr>
          <a:xfrm>
            <a:off x="9992139" y="4157022"/>
            <a:ext cx="1779103" cy="10312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9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How does the INTERNET work? | ICT #2">
            <a:hlinkClick r:id="" action="ppaction://media"/>
            <a:extLst>
              <a:ext uri="{FF2B5EF4-FFF2-40B4-BE49-F238E27FC236}">
                <a16:creationId xmlns:a16="http://schemas.microsoft.com/office/drawing/2014/main" id="{8EEA6744-C0B7-BE75-C9DF-0EC23030CC7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3232" y="152468"/>
            <a:ext cx="11729668" cy="662771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BF08156-181F-68FA-9B9D-E3D80E496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E7829-7008-B359-F7CB-455C8B489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74421-EDC0-743D-3025-48E819584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next two bytes of the UDP header store the length (in bytes) of the segment (including the header)</a:t>
            </a:r>
          </a:p>
        </p:txBody>
      </p:sp>
      <p:pic>
        <p:nvPicPr>
          <p:cNvPr id="4" name="Content Placeholder 4" descr="A white rectangular grid with black text&#10;&#10;Description automatically generated">
            <a:extLst>
              <a:ext uri="{FF2B5EF4-FFF2-40B4-BE49-F238E27FC236}">
                <a16:creationId xmlns:a16="http://schemas.microsoft.com/office/drawing/2014/main" id="{FEB71011-3FD1-82DF-3321-687DD6A48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913" y="4157022"/>
            <a:ext cx="4104862" cy="258185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DCC5FA4-E709-6EE4-95B3-2E5DAEE81F23}"/>
              </a:ext>
            </a:extLst>
          </p:cNvPr>
          <p:cNvSpPr/>
          <p:nvPr/>
        </p:nvSpPr>
        <p:spPr>
          <a:xfrm>
            <a:off x="7981121" y="5280696"/>
            <a:ext cx="1779103" cy="10312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4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3AA94-1B32-D69C-C030-4C2B135BC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Checksum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04DA0-8430-246B-D20D-C9B6EC544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final two bytes of the UDP header is the checksum, a field that's used by the sender and receiver to check for data corruption. </a:t>
            </a:r>
          </a:p>
        </p:txBody>
      </p:sp>
      <p:pic>
        <p:nvPicPr>
          <p:cNvPr id="4" name="Content Placeholder 4" descr="A white rectangular grid with black text&#10;&#10;Description automatically generated">
            <a:extLst>
              <a:ext uri="{FF2B5EF4-FFF2-40B4-BE49-F238E27FC236}">
                <a16:creationId xmlns:a16="http://schemas.microsoft.com/office/drawing/2014/main" id="{A44F7A6F-EA45-D89B-3797-E94C19937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913" y="4157022"/>
            <a:ext cx="4104862" cy="258185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1E8E646-39D8-5F7C-472B-EABE0ADA009A}"/>
              </a:ext>
            </a:extLst>
          </p:cNvPr>
          <p:cNvSpPr/>
          <p:nvPr/>
        </p:nvSpPr>
        <p:spPr>
          <a:xfrm>
            <a:off x="10048460" y="5145759"/>
            <a:ext cx="1779103" cy="10312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3021E-94B6-6DF9-AD79-78B353994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UDP features and usage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1634F-802D-01F3-8810-26ADF30C7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Unreliable</a:t>
            </a:r>
            <a:r>
              <a:rPr lang="en-US" dirty="0"/>
              <a:t>: when message is sent out, there is no way to tell if it arrived or not</a:t>
            </a:r>
          </a:p>
          <a:p>
            <a:r>
              <a:rPr lang="en-US" dirty="0"/>
              <a:t>Often used when </a:t>
            </a:r>
            <a:r>
              <a:rPr lang="en-US" b="1" dirty="0"/>
              <a:t>speed is valued over accuracy</a:t>
            </a:r>
            <a:r>
              <a:rPr lang="en-US" dirty="0"/>
              <a:t>, such as living streaming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14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2629-64C2-A91E-FC30-F0823688C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Transmission Control Protocol (TCP)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74827-7E17-2650-B306-C3E71F5CE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Transmission Control Protocol (TCP)</a:t>
            </a:r>
            <a:r>
              <a:rPr lang="en-US" dirty="0"/>
              <a:t> is a transport protocol that is used on top of IP to ensure </a:t>
            </a:r>
            <a:r>
              <a:rPr lang="en-US" b="1" dirty="0"/>
              <a:t>reliable</a:t>
            </a:r>
            <a:r>
              <a:rPr lang="en-US" dirty="0"/>
              <a:t> transmission of packets</a:t>
            </a:r>
          </a:p>
          <a:p>
            <a:r>
              <a:rPr lang="en-US" dirty="0"/>
              <a:t>TCP includes mechanisms to solve many of the problems that arise from packet-based messaging, such as </a:t>
            </a:r>
            <a:r>
              <a:rPr lang="en-US" b="1" dirty="0"/>
              <a:t>lost packets</a:t>
            </a:r>
            <a:r>
              <a:rPr lang="en-US" dirty="0"/>
              <a:t>, </a:t>
            </a:r>
            <a:r>
              <a:rPr lang="en-US" b="1" dirty="0"/>
              <a:t>out of order packets</a:t>
            </a:r>
            <a:r>
              <a:rPr lang="en-US" dirty="0"/>
              <a:t>, </a:t>
            </a:r>
            <a:r>
              <a:rPr lang="en-US" b="1" dirty="0"/>
              <a:t>duplicate packets</a:t>
            </a:r>
            <a:r>
              <a:rPr lang="en-US" dirty="0"/>
              <a:t>, and </a:t>
            </a:r>
            <a:r>
              <a:rPr lang="en-US" b="1" dirty="0"/>
              <a:t>corrupted packets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D6ADA6-F374-2A16-F827-90B1C968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01817" y="4093178"/>
            <a:ext cx="7150997" cy="263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B8458-BD0F-EFCD-128E-2D38CFA3D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TCP/IP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AE9FE-BDAD-85BC-AFDC-CB52F0A96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Establish connection:</a:t>
            </a:r>
          </a:p>
          <a:p>
            <a:pPr lvl="1"/>
            <a:r>
              <a:rPr lang="en-US" dirty="0"/>
              <a:t>When two computers want to send data to each other over TCP, they first need to establish a connection using a </a:t>
            </a:r>
            <a:r>
              <a:rPr lang="en-US" b="1" dirty="0"/>
              <a:t>three-way handshake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8C03457-E299-E6CC-34DE-DA5959E8D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4353339"/>
            <a:ext cx="5854664" cy="224724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0240E13-2071-A823-AA6E-C627DF3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2086" y="4666609"/>
            <a:ext cx="4270513" cy="182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7BEE-DA50-F9AA-E49C-1ADDC1131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TCP/IP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9976-8BF9-63ED-E34B-CE1F63063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2: Sending packets of data</a:t>
            </a:r>
          </a:p>
          <a:p>
            <a:pPr lvl="1"/>
            <a:r>
              <a:rPr lang="en-US" dirty="0"/>
              <a:t>When a packet of data is sent over TCP, the recipient must always </a:t>
            </a:r>
            <a:r>
              <a:rPr lang="en-US" b="1" dirty="0"/>
              <a:t>acknowledge what they received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 first computer sends a packet with data and a </a:t>
            </a:r>
            <a:r>
              <a:rPr lang="en-US" b="1" dirty="0"/>
              <a:t>sequence number</a:t>
            </a:r>
            <a:r>
              <a:rPr lang="en-US" dirty="0"/>
              <a:t>. The second computer acknowledges it by setting the </a:t>
            </a:r>
            <a:r>
              <a:rPr lang="en-US" b="1" dirty="0"/>
              <a:t>ACK bit </a:t>
            </a:r>
            <a:r>
              <a:rPr lang="en-US" dirty="0"/>
              <a:t>and </a:t>
            </a:r>
            <a:r>
              <a:rPr lang="en-US" b="1" dirty="0"/>
              <a:t>increasing the acknowledgement number by the length of the received data</a:t>
            </a:r>
            <a:r>
              <a:rPr lang="en-US" dirty="0"/>
              <a:t>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38AC712-CD78-4E48-0387-5AD331FFC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6608" y="5049333"/>
            <a:ext cx="5185823" cy="155050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D0370B4-EB36-2A49-996B-89ED5F33D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2583" y="4819331"/>
            <a:ext cx="4165724" cy="178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1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F39CF-42B8-24F8-B0B7-6335AE4B6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TCP/IP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43CF1-054A-D0CE-32E2-C1D31B06B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3: Closing the connection </a:t>
            </a:r>
          </a:p>
          <a:p>
            <a:pPr lvl="1"/>
            <a:r>
              <a:rPr lang="en-US" dirty="0"/>
              <a:t>Either computer can close the connection when they no longer want to send or receive data.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2FEC0D2-6405-DD72-80A9-9F85B45B4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4684" y="4266096"/>
            <a:ext cx="5801345" cy="222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2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765A-7B36-7EEE-EF6A-C7980045D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and Resending lost packets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B9699-94BD-5B1E-3133-916055BFB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TCP connections can detect lost packets using a timeout.</a:t>
            </a:r>
          </a:p>
          <a:p>
            <a:r>
              <a:rPr lang="en-US" dirty="0"/>
              <a:t>After sending off a packet, the sender starts a timer and puts the packet in a retransmission queue. If the timer runs out and the sender has not yet received an ACK from the recipient, it sends the packet again.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328266C-068A-1E36-C046-DAC71306C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7356" y="4011233"/>
            <a:ext cx="5366444" cy="260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0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2D30B-1B5D-2646-7FCF-739BE5763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out of order packets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A2E53-9A57-188D-281C-B32AE479D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TCP connections can detect out of order packets by using the sequence and acknowledgement numbers.</a:t>
            </a:r>
          </a:p>
          <a:p>
            <a:r>
              <a:rPr lang="en-US" dirty="0"/>
              <a:t>When the recipient sees a higher sequence number than what they have acknowledged so far, they know that they are missing at least one packet in between.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6446B86-0032-28E6-4D6D-BAEC84CB6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1713" y="4265148"/>
            <a:ext cx="5686007" cy="232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995F-D0C5-178C-971C-DD624534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2: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4686B-C29A-81BE-49E6-A578DBD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Introducing the internet</a:t>
            </a:r>
          </a:p>
          <a:p>
            <a:r>
              <a:rPr lang="en-US" dirty="0"/>
              <a:t>Computer networks</a:t>
            </a:r>
          </a:p>
          <a:p>
            <a:r>
              <a:rPr lang="en-US" dirty="0"/>
              <a:t>Addressing the internet</a:t>
            </a:r>
          </a:p>
          <a:p>
            <a:r>
              <a:rPr lang="en-US" dirty="0"/>
              <a:t>Routing with redundancy</a:t>
            </a:r>
          </a:p>
          <a:p>
            <a:r>
              <a:rPr lang="en-US" dirty="0"/>
              <a:t>Transporting packets</a:t>
            </a:r>
          </a:p>
          <a:p>
            <a:r>
              <a:rPr lang="en-US" b="1" dirty="0"/>
              <a:t>Web Protocols</a:t>
            </a:r>
          </a:p>
        </p:txBody>
      </p:sp>
    </p:spTree>
    <p:extLst>
      <p:ext uri="{BB962C8B-B14F-4D97-AF65-F5344CB8AC3E}">
        <p14:creationId xmlns:p14="http://schemas.microsoft.com/office/powerpoint/2010/main" val="3506952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87521-A476-1AEE-FCBB-C5253294B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DF5ED-C48F-0E93-0FF7-9A835DB49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8021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Protocols: A </a:t>
            </a:r>
            <a:r>
              <a:rPr lang="en-US" b="1" dirty="0"/>
              <a:t>set of rules </a:t>
            </a:r>
            <a:r>
              <a:rPr lang="en-US" dirty="0"/>
              <a:t>that define how each device must communicate with each other on the internet</a:t>
            </a:r>
          </a:p>
          <a:p>
            <a:r>
              <a:rPr lang="en-US" dirty="0"/>
              <a:t>To create a global network of computing devices, we need:</a:t>
            </a:r>
          </a:p>
          <a:p>
            <a:pPr lvl="1"/>
            <a:r>
              <a:rPr lang="en-US" b="1" dirty="0"/>
              <a:t>Wires &amp; wireless</a:t>
            </a:r>
            <a:r>
              <a:rPr lang="en-US" dirty="0"/>
              <a:t>: Physical connections between devices, plus protocols for converting electromagnetic signals into binary data</a:t>
            </a:r>
          </a:p>
          <a:p>
            <a:pPr lvl="1"/>
            <a:r>
              <a:rPr lang="en-US" b="1" dirty="0"/>
              <a:t>IP</a:t>
            </a:r>
            <a:r>
              <a:rPr lang="en-US" dirty="0"/>
              <a:t>: A protocol that uniquely identify devices using IP addresses and provides a routing strategy to send data to a destination IP address</a:t>
            </a:r>
          </a:p>
          <a:p>
            <a:pPr lvl="1"/>
            <a:r>
              <a:rPr lang="en-US" b="1" dirty="0"/>
              <a:t>TCP/UDP</a:t>
            </a:r>
            <a:r>
              <a:rPr lang="en-US" dirty="0"/>
              <a:t>: Protocols that can transport packets of data from one device to another and check for errors along the way</a:t>
            </a:r>
          </a:p>
          <a:p>
            <a:pPr lvl="1"/>
            <a:r>
              <a:rPr lang="en-US" b="1" dirty="0"/>
              <a:t>TLS</a:t>
            </a:r>
            <a:r>
              <a:rPr lang="en-US" dirty="0"/>
              <a:t>: A secure protocol for sending encrypted data so that attackers can't view private information</a:t>
            </a:r>
          </a:p>
          <a:p>
            <a:pPr lvl="1"/>
            <a:r>
              <a:rPr lang="en-US" b="1" dirty="0"/>
              <a:t>HTTP &amp; DNS</a:t>
            </a:r>
            <a:r>
              <a:rPr lang="en-US" dirty="0"/>
              <a:t>: The protocols powering the World Wide Web, what the browser uses every time you load a webpage</a:t>
            </a:r>
          </a:p>
        </p:txBody>
      </p:sp>
    </p:spTree>
    <p:extLst>
      <p:ext uri="{BB962C8B-B14F-4D97-AF65-F5344CB8AC3E}">
        <p14:creationId xmlns:p14="http://schemas.microsoft.com/office/powerpoint/2010/main" val="296727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99317-2627-0FCC-ACB8-C0DE98404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Internet protocol suite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51DBE7-E0E7-2501-06AC-2BE97328E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1741" y="1866865"/>
            <a:ext cx="4991996" cy="4523996"/>
          </a:xfrm>
        </p:spPr>
      </p:pic>
    </p:spTree>
    <p:extLst>
      <p:ext uri="{BB962C8B-B14F-4D97-AF65-F5344CB8AC3E}">
        <p14:creationId xmlns:p14="http://schemas.microsoft.com/office/powerpoint/2010/main" val="17015771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83FB3-CB1C-8856-08D1-49DB20BBA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 Wide Web (WWW)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6E695-2513-7BFF-F62C-31B96CEE9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Web is a massive network of webpages, programs, and files that are accessible via URLs.</a:t>
            </a:r>
          </a:p>
          <a:p>
            <a:r>
              <a:rPr lang="en-US" dirty="0"/>
              <a:t>https://en.wikipedia.org/wiki/World_Wide_Web</a:t>
            </a:r>
          </a:p>
        </p:txBody>
      </p:sp>
      <p:pic>
        <p:nvPicPr>
          <p:cNvPr id="4" name="Content Placeholder 4" descr="A diagram of a network&#10;&#10;Description automatically generated">
            <a:extLst>
              <a:ext uri="{FF2B5EF4-FFF2-40B4-BE49-F238E27FC236}">
                <a16:creationId xmlns:a16="http://schemas.microsoft.com/office/drawing/2014/main" id="{99CB8EAA-B345-B839-4195-4BEC7F796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56" y="3429000"/>
            <a:ext cx="4653541" cy="33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0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7BE0-4D1D-5E21-6E22-450433524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Name System (DNS)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AAD0F-5A4E-1B13-DF78-110C45403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domain name </a:t>
            </a:r>
            <a:r>
              <a:rPr lang="en-US" dirty="0"/>
              <a:t>is a string of text that maps to an alphanumeric IP address, used to access a website from client software. In plain English, a domain name is the text that a user types into a browser window to reach a particular website. </a:t>
            </a:r>
          </a:p>
          <a:p>
            <a:r>
              <a:rPr lang="en-US" dirty="0"/>
              <a:t>[third-level-domain].[second-level-domain].[top-level-domain]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8889386-7CE5-E683-216C-195222315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82" y="4572000"/>
            <a:ext cx="4977434" cy="213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4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B03D-083F-9077-D05F-F0ABF4A1B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Name System (DNS)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E47E4-313D-170C-3D76-120DA2A08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Domain Name System (DNS) is the phonebook of the Internet. DNS translates domain names to IP address</a:t>
            </a:r>
          </a:p>
        </p:txBody>
      </p:sp>
      <p:pic>
        <p:nvPicPr>
          <p:cNvPr id="4" name="Content Placeholder 4" descr="A diagram of a computer&#10;&#10;Description automatically generated">
            <a:extLst>
              <a:ext uri="{FF2B5EF4-FFF2-40B4-BE49-F238E27FC236}">
                <a16:creationId xmlns:a16="http://schemas.microsoft.com/office/drawing/2014/main" id="{4C5E21AB-43B3-B57B-1961-61BC7D9D2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61" y="3178925"/>
            <a:ext cx="4280452" cy="3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2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C4AA8-F3B7-67E8-456C-CAB3B55D5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Transfer Protocol (HTTP)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27C2F-9850-426A-9584-159850080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Whenever you visit a page on the web, your computer uses the </a:t>
            </a:r>
            <a:r>
              <a:rPr lang="en-US" b="1" dirty="0"/>
              <a:t>Hypertext Transfer Protocol (HTTP)</a:t>
            </a:r>
            <a:r>
              <a:rPr lang="en-US" dirty="0"/>
              <a:t> to download that page from another computer somewhere on the Internet.</a:t>
            </a:r>
          </a:p>
        </p:txBody>
      </p:sp>
      <p:pic>
        <p:nvPicPr>
          <p:cNvPr id="4" name="Content Placeholder 4" descr="A diagram of a computer&#10;&#10;Description automatically generated">
            <a:extLst>
              <a:ext uri="{FF2B5EF4-FFF2-40B4-BE49-F238E27FC236}">
                <a16:creationId xmlns:a16="http://schemas.microsoft.com/office/drawing/2014/main" id="{1BA9D361-BC89-A71E-6161-09E9FF9FD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61" y="3178925"/>
            <a:ext cx="4280452" cy="3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2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3B9CC-B46E-EE97-708B-A041ADD82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transfer protocol secure (HTTPS)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199A6-54C5-D19F-D7B0-1F19FC9B9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Hypertext transfer protocol secure (HTTPS) is the </a:t>
            </a:r>
            <a:r>
              <a:rPr lang="en-US" b="1" dirty="0"/>
              <a:t>secure version </a:t>
            </a:r>
            <a:r>
              <a:rPr lang="en-US" dirty="0"/>
              <a:t>of HTTP. HTTPS is </a:t>
            </a:r>
            <a:r>
              <a:rPr lang="en-US" b="1" dirty="0"/>
              <a:t>encrypted</a:t>
            </a:r>
            <a:r>
              <a:rPr lang="en-US" dirty="0"/>
              <a:t> in order to increase security of data transfer</a:t>
            </a:r>
          </a:p>
          <a:p>
            <a:r>
              <a:rPr lang="en-US" dirty="0"/>
              <a:t>HTTPS = HTTP + TLS</a:t>
            </a:r>
          </a:p>
          <a:p>
            <a:r>
              <a:rPr lang="en-US" dirty="0"/>
              <a:t>In websites without HTTPS, it is possible for Internet service providers (ISPs) or other intermediaries to </a:t>
            </a:r>
            <a:r>
              <a:rPr lang="en-US" b="1" dirty="0"/>
              <a:t>inject content into webpages </a:t>
            </a:r>
            <a:r>
              <a:rPr lang="en-US" dirty="0"/>
              <a:t>without the approval of the website owner. 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8D7C33A-8A67-0D14-4493-19388E128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106" y="4164495"/>
            <a:ext cx="3284802" cy="250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8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504AA-5679-BD26-E82D-FEB333D3C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complete process of visiting a webpage on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10584-3690-2C58-7293-C993D5E42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Type the URL into a browser</a:t>
            </a:r>
          </a:p>
          <a:p>
            <a:r>
              <a:rPr lang="en-US" dirty="0"/>
              <a:t>Step 2: Browser sends a DNS request to the DNS resolver to map the domain name into an IP address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Step 3: Browser send a HTTP request to the web server (Host)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Step 4: The host sends back a response that contains instructions to render the page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C8C4F8E-ED3C-F792-DE34-D8FD874D3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6375" y="1457394"/>
            <a:ext cx="2469329" cy="91303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95E2C89-34E3-57E0-EBDD-ED9323990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6375" y="2782957"/>
            <a:ext cx="2935356" cy="9784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5E00628-8870-53C0-3BCA-BCEF86501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96375" y="4194158"/>
            <a:ext cx="3287208" cy="109573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4721529-E368-70AB-B300-059E851CB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64519" y="5674360"/>
            <a:ext cx="3550920" cy="118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419B6-107B-F869-D1C7-3C6BF3C0F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0B9C2-BCFE-E006-021C-F2F15074B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5: Browser renders the page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30E9211-C970-3A69-2551-4BE77673A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5123" y="1825625"/>
            <a:ext cx="3297513" cy="188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995F-D0C5-178C-971C-DD624534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2: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4686B-C29A-81BE-49E6-A578DBD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Introducing the internet</a:t>
            </a:r>
          </a:p>
          <a:p>
            <a:r>
              <a:rPr lang="en-US" dirty="0"/>
              <a:t>Computer networks</a:t>
            </a:r>
          </a:p>
          <a:p>
            <a:r>
              <a:rPr lang="en-US" dirty="0"/>
              <a:t>Addressing the internet</a:t>
            </a:r>
          </a:p>
          <a:p>
            <a:r>
              <a:rPr lang="en-US" dirty="0"/>
              <a:t>Routing with redundancy</a:t>
            </a:r>
          </a:p>
          <a:p>
            <a:r>
              <a:rPr lang="en-US" dirty="0"/>
              <a:t>Transporting packets</a:t>
            </a:r>
          </a:p>
          <a:p>
            <a:r>
              <a:rPr lang="en-US" dirty="0"/>
              <a:t>Web Protocols</a:t>
            </a:r>
          </a:p>
          <a:p>
            <a:r>
              <a:rPr lang="en-US" b="1" dirty="0"/>
              <a:t>The internet protocol suite</a:t>
            </a:r>
          </a:p>
        </p:txBody>
      </p:sp>
    </p:spTree>
    <p:extLst>
      <p:ext uri="{BB962C8B-B14F-4D97-AF65-F5344CB8AC3E}">
        <p14:creationId xmlns:p14="http://schemas.microsoft.com/office/powerpoint/2010/main" val="25618099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99317-2627-0FCC-ACB8-C0DE98404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Internet protocol suite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51DBE7-E0E7-2501-06AC-2BE97328E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1741" y="1866865"/>
            <a:ext cx="4991996" cy="4523996"/>
          </a:xfrm>
        </p:spPr>
      </p:pic>
    </p:spTree>
    <p:extLst>
      <p:ext uri="{BB962C8B-B14F-4D97-AF65-F5344CB8AC3E}">
        <p14:creationId xmlns:p14="http://schemas.microsoft.com/office/powerpoint/2010/main" val="1129766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995F-D0C5-178C-971C-DD624534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2: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4686B-C29A-81BE-49E6-A578DBD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Introducing the internet</a:t>
            </a:r>
          </a:p>
          <a:p>
            <a:r>
              <a:rPr lang="en-US" b="1" dirty="0"/>
              <a:t>Computer networks</a:t>
            </a:r>
          </a:p>
        </p:txBody>
      </p:sp>
    </p:spTree>
    <p:extLst>
      <p:ext uri="{BB962C8B-B14F-4D97-AF65-F5344CB8AC3E}">
        <p14:creationId xmlns:p14="http://schemas.microsoft.com/office/powerpoint/2010/main" val="333519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08D77-3B61-664D-C6A0-5ADFF4A76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protocol stack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D9D84-1D23-3245-9649-1178E31C6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When a message is sent through the Internet, it doesn't use every protocol in the suite. It does use at least one protocol from every layer, however.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FB9B527-FD68-8D51-03D0-C77B761CE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7672" y="3178175"/>
            <a:ext cx="2743200" cy="33147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672AA6D-1028-778A-A8D3-03E104395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3095" y="3178175"/>
            <a:ext cx="2743200" cy="33147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BB5A3AD-AD85-07A8-A039-BDB13E19C0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65797" y="3178175"/>
            <a:ext cx="27432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2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995F-D0C5-178C-971C-DD624534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2: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4686B-C29A-81BE-49E6-A578DBD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Introducing the internet</a:t>
            </a:r>
          </a:p>
          <a:p>
            <a:r>
              <a:rPr lang="en-US" dirty="0"/>
              <a:t>Computer networks</a:t>
            </a:r>
          </a:p>
          <a:p>
            <a:r>
              <a:rPr lang="en-US" dirty="0"/>
              <a:t>Addressing the internet</a:t>
            </a:r>
          </a:p>
          <a:p>
            <a:r>
              <a:rPr lang="en-US" dirty="0"/>
              <a:t>Routing with redundancy</a:t>
            </a:r>
          </a:p>
          <a:p>
            <a:r>
              <a:rPr lang="en-US" dirty="0"/>
              <a:t>Transporting packets</a:t>
            </a:r>
          </a:p>
          <a:p>
            <a:r>
              <a:rPr lang="en-US" dirty="0"/>
              <a:t>Web Protocols</a:t>
            </a:r>
          </a:p>
          <a:p>
            <a:r>
              <a:rPr lang="en-US" dirty="0"/>
              <a:t>The internet protocol suite</a:t>
            </a:r>
          </a:p>
          <a:p>
            <a:r>
              <a:rPr lang="en-US" b="1" dirty="0"/>
              <a:t>Scalable systems</a:t>
            </a:r>
          </a:p>
        </p:txBody>
      </p:sp>
    </p:spTree>
    <p:extLst>
      <p:ext uri="{BB962C8B-B14F-4D97-AF65-F5344CB8AC3E}">
        <p14:creationId xmlns:p14="http://schemas.microsoft.com/office/powerpoint/2010/main" val="2666401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F4F88-61F0-1305-1CC1-85F9D5FB3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64528-8F53-DC1B-397A-D1C918F10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Internet began its life as a network </a:t>
            </a:r>
            <a:r>
              <a:rPr lang="en-US" b="1" dirty="0"/>
              <a:t>connecting universities and research centers.</a:t>
            </a:r>
          </a:p>
          <a:p>
            <a:r>
              <a:rPr lang="en-US" dirty="0"/>
              <a:t>Now the internet has more than </a:t>
            </a:r>
            <a:r>
              <a:rPr lang="en-US" b="1" dirty="0"/>
              <a:t>5 billion users </a:t>
            </a:r>
            <a:r>
              <a:rPr lang="en-US" dirty="0"/>
              <a:t>(the world population is roughly 8.1 billion)</a:t>
            </a:r>
          </a:p>
          <a:p>
            <a:r>
              <a:rPr lang="en-US" dirty="0"/>
              <a:t>A </a:t>
            </a:r>
            <a:r>
              <a:rPr lang="en-US" b="1" dirty="0"/>
              <a:t>scalable</a:t>
            </a:r>
            <a:r>
              <a:rPr lang="en-US" dirty="0"/>
              <a:t> system is one that can continue functioning well even as it experiences higher usage</a:t>
            </a:r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7" name="Picture 6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C0BD8750-387E-4B90-A152-2FF473346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29" y="4205870"/>
            <a:ext cx="4687957" cy="246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9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6098B-9509-920C-09BE-9EB1D3C3E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Scalability ++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38840-0B1E-783A-3F8C-EEB3E1908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IPv6 addressing system can uniquely address a </a:t>
            </a:r>
            <a:r>
              <a:rPr lang="en-US" i="1" dirty="0"/>
              <a:t>trillion</a:t>
            </a:r>
            <a:r>
              <a:rPr lang="en-US" dirty="0"/>
              <a:t> times the amount of devices currently connected to the Internet.</a:t>
            </a:r>
          </a:p>
          <a:p>
            <a:r>
              <a:rPr lang="en-US" dirty="0"/>
              <a:t>Routing is dynamic, so new routers can join a network at any time and help to move data packets around the Internet.</a:t>
            </a:r>
          </a:p>
        </p:txBody>
      </p:sp>
      <p:pic>
        <p:nvPicPr>
          <p:cNvPr id="7" name="Picture 6" descr="A close-up of a computer&#10;&#10;Description automatically generated">
            <a:extLst>
              <a:ext uri="{FF2B5EF4-FFF2-40B4-BE49-F238E27FC236}">
                <a16:creationId xmlns:a16="http://schemas.microsoft.com/office/drawing/2014/main" id="{C273CCAF-0B0A-40AF-2BA8-27AB79C4B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74" y="4283455"/>
            <a:ext cx="4223404" cy="2028445"/>
          </a:xfrm>
          <a:prstGeom prst="rect">
            <a:avLst/>
          </a:prstGeom>
        </p:spPr>
      </p:pic>
      <p:pic>
        <p:nvPicPr>
          <p:cNvPr id="8" name="Picture 7" descr="A diagram of a network&#10;&#10;Description automatically generated">
            <a:extLst>
              <a:ext uri="{FF2B5EF4-FFF2-40B4-BE49-F238E27FC236}">
                <a16:creationId xmlns:a16="http://schemas.microsoft.com/office/drawing/2014/main" id="{90EFB50E-DE2A-5CF5-2456-2FB4E6333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00" y="4207030"/>
            <a:ext cx="4416361" cy="202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1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F6327-8F6A-4E58-BEAD-68518F792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Scalability --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57E1A-E325-20E3-B97A-F2136D4B3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connections have limited bandwidth</a:t>
            </a:r>
          </a:p>
          <a:p>
            <a:r>
              <a:rPr lang="en-US" dirty="0"/>
              <a:t>Routers have limited throughput (the amount of data they can forward per second)</a:t>
            </a:r>
          </a:p>
          <a:p>
            <a:r>
              <a:rPr lang="en-US" dirty="0"/>
              <a:t>Wireless routers often have a limitation in the number of devices that can be connected to them, typically up to 250 devices</a:t>
            </a:r>
          </a:p>
        </p:txBody>
      </p:sp>
    </p:spTree>
    <p:extLst>
      <p:ext uri="{BB962C8B-B14F-4D97-AF65-F5344CB8AC3E}">
        <p14:creationId xmlns:p14="http://schemas.microsoft.com/office/powerpoint/2010/main" val="137616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70D35-3F4B-81F2-B489-D5B0C7939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application scalability</a:t>
            </a:r>
          </a:p>
        </p:txBody>
      </p:sp>
      <p:pic>
        <p:nvPicPr>
          <p:cNvPr id="5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64C84C9A-4C72-919F-D47C-A28FEA85A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273" y="4055165"/>
            <a:ext cx="3811952" cy="2323324"/>
          </a:xfrm>
        </p:spPr>
      </p:pic>
      <p:pic>
        <p:nvPicPr>
          <p:cNvPr id="7" name="Picture 6" descr="A blue and yellow logo&#10;&#10;Description automatically generated">
            <a:extLst>
              <a:ext uri="{FF2B5EF4-FFF2-40B4-BE49-F238E27FC236}">
                <a16:creationId xmlns:a16="http://schemas.microsoft.com/office/drawing/2014/main" id="{65EEFF68-C526-A542-9A9B-ADE16432D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31" y="4055165"/>
            <a:ext cx="3166847" cy="2437710"/>
          </a:xfrm>
          <a:prstGeom prst="rect">
            <a:avLst/>
          </a:prstGeom>
        </p:spPr>
      </p:pic>
      <p:pic>
        <p:nvPicPr>
          <p:cNvPr id="8" name="Picture 7" descr="A blue square with red arrows pointing to the top&#10;&#10;Description automatically generated">
            <a:extLst>
              <a:ext uri="{FF2B5EF4-FFF2-40B4-BE49-F238E27FC236}">
                <a16:creationId xmlns:a16="http://schemas.microsoft.com/office/drawing/2014/main" id="{E734C110-9C5F-8D07-4850-94578FDE6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6" y="4375183"/>
            <a:ext cx="4255729" cy="168328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1A3C196-AD52-8B31-CAB8-0A9A5CF23091}"/>
              </a:ext>
            </a:extLst>
          </p:cNvPr>
          <p:cNvSpPr txBox="1">
            <a:spLocks/>
          </p:cNvSpPr>
          <p:nvPr/>
        </p:nvSpPr>
        <p:spPr>
          <a:xfrm>
            <a:off x="838200" y="1597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Load testing </a:t>
            </a:r>
            <a:r>
              <a:rPr lang="en-US" dirty="0"/>
              <a:t>: simulating high amounts of traffic in a short period of time to see if the system buckles under the load</a:t>
            </a:r>
          </a:p>
          <a:p>
            <a:r>
              <a:rPr lang="en-US" dirty="0"/>
              <a:t>The spectrum of scalability: Scalable systems can handle extra usage, but their </a:t>
            </a:r>
            <a:r>
              <a:rPr lang="en-US" b="1" dirty="0"/>
              <a:t>capacity varies</a:t>
            </a:r>
            <a:r>
              <a:rPr lang="en-US" dirty="0"/>
              <a:t>. Some systems might only scale to handle double the current usage; other systems might scale to handle 1000x the current usage. </a:t>
            </a:r>
          </a:p>
        </p:txBody>
      </p:sp>
    </p:spTree>
    <p:extLst>
      <p:ext uri="{BB962C8B-B14F-4D97-AF65-F5344CB8AC3E}">
        <p14:creationId xmlns:p14="http://schemas.microsoft.com/office/powerpoint/2010/main" val="275000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995F-D0C5-178C-971C-DD624534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2: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4686B-C29A-81BE-49E6-A578DBD4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3958"/>
          </a:xfrm>
        </p:spPr>
        <p:txBody>
          <a:bodyPr>
            <a:normAutofit/>
          </a:bodyPr>
          <a:lstStyle/>
          <a:p>
            <a:r>
              <a:rPr lang="en-US" dirty="0"/>
              <a:t>Introducing the internet</a:t>
            </a:r>
          </a:p>
          <a:p>
            <a:r>
              <a:rPr lang="en-US" dirty="0"/>
              <a:t>Computer networks</a:t>
            </a:r>
          </a:p>
          <a:p>
            <a:r>
              <a:rPr lang="en-US" dirty="0"/>
              <a:t>Addressing the internet</a:t>
            </a:r>
          </a:p>
          <a:p>
            <a:r>
              <a:rPr lang="en-US" dirty="0"/>
              <a:t>Routing with redundancy</a:t>
            </a:r>
          </a:p>
          <a:p>
            <a:r>
              <a:rPr lang="en-US" dirty="0"/>
              <a:t>Transporting packets</a:t>
            </a:r>
          </a:p>
          <a:p>
            <a:r>
              <a:rPr lang="en-US" dirty="0"/>
              <a:t>Web Protocols</a:t>
            </a:r>
          </a:p>
          <a:p>
            <a:r>
              <a:rPr lang="en-US" dirty="0"/>
              <a:t>The internet protocol suite</a:t>
            </a:r>
          </a:p>
          <a:p>
            <a:r>
              <a:rPr lang="en-US" dirty="0"/>
              <a:t>Scalable systems</a:t>
            </a:r>
          </a:p>
          <a:p>
            <a:r>
              <a:rPr lang="en-US" dirty="0"/>
              <a:t>Open protocol development</a:t>
            </a:r>
          </a:p>
        </p:txBody>
      </p:sp>
    </p:spTree>
    <p:extLst>
      <p:ext uri="{BB962C8B-B14F-4D97-AF65-F5344CB8AC3E}">
        <p14:creationId xmlns:p14="http://schemas.microsoft.com/office/powerpoint/2010/main" val="19618305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999E1-02E0-3C76-A682-10BCFFCF4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protocol development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FA17AD-F28B-6253-D888-D9A183299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protocols on the internet are </a:t>
            </a:r>
            <a:r>
              <a:rPr lang="en-US" b="1" dirty="0"/>
              <a:t>standardized</a:t>
            </a:r>
            <a:r>
              <a:rPr lang="en-US" dirty="0"/>
              <a:t> and </a:t>
            </a:r>
            <a:r>
              <a:rPr lang="en-US" b="1" dirty="0"/>
              <a:t>open</a:t>
            </a:r>
          </a:p>
          <a:p>
            <a:r>
              <a:rPr lang="en-US" dirty="0"/>
              <a:t>Open protocol: An </a:t>
            </a:r>
            <a:r>
              <a:rPr lang="en-US" b="1" dirty="0"/>
              <a:t>open (nonproprietary)</a:t>
            </a:r>
            <a:r>
              <a:rPr lang="en-US" dirty="0"/>
              <a:t> protocol is one that is </a:t>
            </a:r>
            <a:r>
              <a:rPr lang="en-US" b="1" i="1" dirty="0"/>
              <a:t>not</a:t>
            </a:r>
            <a:r>
              <a:rPr lang="en-US" dirty="0"/>
              <a:t> </a:t>
            </a:r>
            <a:r>
              <a:rPr lang="en-US" b="1" dirty="0"/>
              <a:t>owned by any company</a:t>
            </a:r>
            <a:r>
              <a:rPr lang="en-US" dirty="0"/>
              <a:t> and </a:t>
            </a:r>
            <a:r>
              <a:rPr lang="en-US" i="1" dirty="0"/>
              <a:t>not</a:t>
            </a:r>
            <a:r>
              <a:rPr lang="en-US" dirty="0"/>
              <a:t> limited to a particular company's products</a:t>
            </a:r>
          </a:p>
          <a:p>
            <a:r>
              <a:rPr lang="en-US" dirty="0"/>
              <a:t>Standardized protocol: Standardization ensures that the computing devices use the </a:t>
            </a:r>
            <a:r>
              <a:rPr lang="en-US" b="1" dirty="0"/>
              <a:t>same standard </a:t>
            </a:r>
            <a:r>
              <a:rPr lang="en-US" dirty="0"/>
              <a:t>for communication</a:t>
            </a:r>
          </a:p>
          <a:p>
            <a:endParaRPr lang="en-US" dirty="0"/>
          </a:p>
        </p:txBody>
      </p:sp>
      <p:pic>
        <p:nvPicPr>
          <p:cNvPr id="4" name="Picture 3" descr="A computer servers connected to a green box&#10;&#10;Description automatically generated">
            <a:extLst>
              <a:ext uri="{FF2B5EF4-FFF2-40B4-BE49-F238E27FC236}">
                <a16:creationId xmlns:a16="http://schemas.microsoft.com/office/drawing/2014/main" id="{C65E05EA-67EA-7FED-528B-6E3C480CA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55" y="4734651"/>
            <a:ext cx="3597013" cy="1917249"/>
          </a:xfrm>
          <a:prstGeom prst="rect">
            <a:avLst/>
          </a:prstGeom>
        </p:spPr>
      </p:pic>
      <p:pic>
        <p:nvPicPr>
          <p:cNvPr id="6" name="Picture 5" descr="A blue and green rectangles with white text&#10;&#10;Description automatically generated">
            <a:extLst>
              <a:ext uri="{FF2B5EF4-FFF2-40B4-BE49-F238E27FC236}">
                <a16:creationId xmlns:a16="http://schemas.microsoft.com/office/drawing/2014/main" id="{E79A5F10-E82F-B6BD-F1E7-CA461D36C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696" y="4728947"/>
            <a:ext cx="3679497" cy="1922953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186C845F-EB0F-92B2-C3EA-8CD40B9FA747}"/>
              </a:ext>
            </a:extLst>
          </p:cNvPr>
          <p:cNvSpPr/>
          <p:nvPr/>
        </p:nvSpPr>
        <p:spPr>
          <a:xfrm>
            <a:off x="7235687" y="5585791"/>
            <a:ext cx="815009" cy="3180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56EED0-F43B-F3AD-3ADB-5C61683CB2DA}"/>
              </a:ext>
            </a:extLst>
          </p:cNvPr>
          <p:cNvSpPr txBox="1"/>
          <p:nvPr/>
        </p:nvSpPr>
        <p:spPr>
          <a:xfrm>
            <a:off x="6866985" y="5209616"/>
            <a:ext cx="170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Standardization </a:t>
            </a:r>
          </a:p>
        </p:txBody>
      </p:sp>
    </p:spTree>
    <p:extLst>
      <p:ext uri="{BB962C8B-B14F-4D97-AF65-F5344CB8AC3E}">
        <p14:creationId xmlns:p14="http://schemas.microsoft.com/office/powerpoint/2010/main" val="252727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33419-7CB9-6503-DECB-6A80850C8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Proprietary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25C19-AB2C-AD1D-F551-BA81D3788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proprietary protocol is a communication protocol </a:t>
            </a:r>
            <a:r>
              <a:rPr lang="en-US" b="1" dirty="0"/>
              <a:t>owned by a single organization or individual </a:t>
            </a:r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8519D48F-4560-DC29-0E89-068551313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458" y="4280563"/>
            <a:ext cx="4112315" cy="257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5882A-2E78-110D-2AA8-610B09D6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Discuss with your partner the trade-offs of using open protocols versus using proprietary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C59FE-5609-12E7-D4AD-A898C9782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06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80F3F-0092-1C67-5422-4B9874BB7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6725E-FA88-1819-5B66-F17C20E1E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computer network</a:t>
            </a:r>
            <a:r>
              <a:rPr lang="en-US" dirty="0"/>
              <a:t> is any group of interconnected computing devices capable of sending or receiving data</a:t>
            </a:r>
          </a:p>
          <a:p>
            <a:r>
              <a:rPr lang="en-US" dirty="0"/>
              <a:t>A </a:t>
            </a:r>
            <a:r>
              <a:rPr lang="en-US" b="1" dirty="0"/>
              <a:t>computing device</a:t>
            </a:r>
            <a:r>
              <a:rPr lang="en-US" dirty="0"/>
              <a:t> is any device that can </a:t>
            </a:r>
            <a:r>
              <a:rPr lang="en-US" b="1" dirty="0"/>
              <a:t>run a program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such as a tablet, phone, or smart sensor.</a:t>
            </a:r>
          </a:p>
          <a:p>
            <a:endParaRPr lang="en-US" b="1" dirty="0"/>
          </a:p>
        </p:txBody>
      </p:sp>
      <p:pic>
        <p:nvPicPr>
          <p:cNvPr id="5" name="Picture 4" descr="A green line on a white background&#10;&#10;Description automatically generated">
            <a:extLst>
              <a:ext uri="{FF2B5EF4-FFF2-40B4-BE49-F238E27FC236}">
                <a16:creationId xmlns:a16="http://schemas.microsoft.com/office/drawing/2014/main" id="{096B6A35-8408-32F7-56EE-DC3431915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69594"/>
            <a:ext cx="4985251" cy="1942306"/>
          </a:xfrm>
          <a:prstGeom prst="rect">
            <a:avLst/>
          </a:prstGeom>
        </p:spPr>
      </p:pic>
      <p:pic>
        <p:nvPicPr>
          <p:cNvPr id="10" name="Picture 9" descr="A hand holding a phone and a light bulb&#10;&#10;Description automatically generated">
            <a:extLst>
              <a:ext uri="{FF2B5EF4-FFF2-40B4-BE49-F238E27FC236}">
                <a16:creationId xmlns:a16="http://schemas.microsoft.com/office/drawing/2014/main" id="{045F2D18-444F-C12F-5A92-14B2C6D0E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967" y="3823494"/>
            <a:ext cx="4423833" cy="248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2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995F-D0C5-178C-971C-DD624534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2: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4686B-C29A-81BE-49E6-A578DBD4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7998"/>
            <a:ext cx="10515600" cy="5191401"/>
          </a:xfrm>
        </p:spPr>
        <p:txBody>
          <a:bodyPr>
            <a:normAutofit/>
          </a:bodyPr>
          <a:lstStyle/>
          <a:p>
            <a:r>
              <a:rPr lang="en-US" dirty="0"/>
              <a:t>Introducing the internet</a:t>
            </a:r>
          </a:p>
          <a:p>
            <a:r>
              <a:rPr lang="en-US" dirty="0"/>
              <a:t>Computer networks</a:t>
            </a:r>
          </a:p>
          <a:p>
            <a:r>
              <a:rPr lang="en-US" dirty="0"/>
              <a:t>Addressing the internet</a:t>
            </a:r>
          </a:p>
          <a:p>
            <a:r>
              <a:rPr lang="en-US" dirty="0"/>
              <a:t>Routing with redundancy</a:t>
            </a:r>
          </a:p>
          <a:p>
            <a:r>
              <a:rPr lang="en-US" dirty="0"/>
              <a:t>Transporting packets</a:t>
            </a:r>
          </a:p>
          <a:p>
            <a:r>
              <a:rPr lang="en-US" dirty="0"/>
              <a:t>Web Protocols</a:t>
            </a:r>
          </a:p>
          <a:p>
            <a:r>
              <a:rPr lang="en-US" dirty="0"/>
              <a:t>The internet protocol suite</a:t>
            </a:r>
          </a:p>
          <a:p>
            <a:r>
              <a:rPr lang="en-US" dirty="0"/>
              <a:t>Scalable systems</a:t>
            </a:r>
          </a:p>
          <a:p>
            <a:r>
              <a:rPr lang="en-US" dirty="0"/>
              <a:t>Open protocol development</a:t>
            </a:r>
          </a:p>
          <a:p>
            <a:r>
              <a:rPr lang="en-US" b="1" dirty="0"/>
              <a:t>The digital divide</a:t>
            </a:r>
          </a:p>
          <a:p>
            <a:endParaRPr lang="en-US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E234B536-73DA-213C-2C46-5D995B0BFFFE}"/>
              </a:ext>
            </a:extLst>
          </p:cNvPr>
          <p:cNvSpPr/>
          <p:nvPr/>
        </p:nvSpPr>
        <p:spPr>
          <a:xfrm>
            <a:off x="3707296" y="5916406"/>
            <a:ext cx="586408" cy="5764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679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5C8FB-68C7-FC9D-AAC9-93DCDD12A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digital divide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55A74-90A8-E31F-7D8A-F0F4122F5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686" y="1690688"/>
            <a:ext cx="10880035" cy="4351338"/>
          </a:xfrm>
        </p:spPr>
        <p:txBody>
          <a:bodyPr/>
          <a:lstStyle/>
          <a:p>
            <a:r>
              <a:rPr lang="en-US" dirty="0"/>
              <a:t>The “digital divide” refers to </a:t>
            </a:r>
            <a:r>
              <a:rPr lang="en-US" b="1" dirty="0"/>
              <a:t>differing access to computing devices and the Internet</a:t>
            </a:r>
            <a:r>
              <a:rPr lang="en-US" dirty="0"/>
              <a:t>, based on </a:t>
            </a:r>
            <a:r>
              <a:rPr lang="en-US" b="1" dirty="0"/>
              <a:t>socioeconomic</a:t>
            </a:r>
            <a:r>
              <a:rPr lang="en-US" dirty="0"/>
              <a:t>, </a:t>
            </a:r>
            <a:r>
              <a:rPr lang="en-US" b="1" dirty="0"/>
              <a:t>geographic</a:t>
            </a:r>
            <a:r>
              <a:rPr lang="en-US" dirty="0"/>
              <a:t>, or </a:t>
            </a:r>
            <a:r>
              <a:rPr lang="en-US" b="1" dirty="0"/>
              <a:t>demographic</a:t>
            </a:r>
            <a:r>
              <a:rPr lang="en-US" dirty="0"/>
              <a:t> characteristics.</a:t>
            </a:r>
          </a:p>
        </p:txBody>
      </p:sp>
      <p:pic>
        <p:nvPicPr>
          <p:cNvPr id="5" name="Picture 4" descr="A diagram of a house and a few people&#10;&#10;Description automatically generated with medium confidence">
            <a:extLst>
              <a:ext uri="{FF2B5EF4-FFF2-40B4-BE49-F238E27FC236}">
                <a16:creationId xmlns:a16="http://schemas.microsoft.com/office/drawing/2014/main" id="{0093BF71-D026-8554-3B98-D0C7BB9A0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25" y="3583516"/>
            <a:ext cx="4581938" cy="2273808"/>
          </a:xfrm>
          <a:prstGeom prst="rect">
            <a:avLst/>
          </a:prstGeom>
        </p:spPr>
      </p:pic>
      <p:pic>
        <p:nvPicPr>
          <p:cNvPr id="7" name="Picture 6" descr="A map of the united states with blue dots&#10;&#10;Description automatically generated">
            <a:extLst>
              <a:ext uri="{FF2B5EF4-FFF2-40B4-BE49-F238E27FC236}">
                <a16:creationId xmlns:a16="http://schemas.microsoft.com/office/drawing/2014/main" id="{82B6A932-BD5B-AC52-6C66-94D191287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82" y="3353281"/>
            <a:ext cx="4069625" cy="27342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565D65-164C-FC0A-4DEC-E0968EDD96A4}"/>
              </a:ext>
            </a:extLst>
          </p:cNvPr>
          <p:cNvSpPr txBox="1"/>
          <p:nvPr/>
        </p:nvSpPr>
        <p:spPr>
          <a:xfrm>
            <a:off x="7113933" y="620430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map of school districts with 1 Mbps connections</a:t>
            </a:r>
          </a:p>
        </p:txBody>
      </p:sp>
    </p:spTree>
    <p:extLst>
      <p:ext uri="{BB962C8B-B14F-4D97-AF65-F5344CB8AC3E}">
        <p14:creationId xmlns:p14="http://schemas.microsoft.com/office/powerpoint/2010/main" val="30464518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255C8-895C-F82B-48AC-CCAD508B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global digital divide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422DA-8229-4666-C706-AAFF12B7B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986"/>
            <a:ext cx="10515600" cy="4351338"/>
          </a:xfrm>
        </p:spPr>
        <p:txBody>
          <a:bodyPr/>
          <a:lstStyle/>
          <a:p>
            <a:r>
              <a:rPr lang="en-US" dirty="0"/>
              <a:t>Global digital divide refers to the </a:t>
            </a:r>
            <a:r>
              <a:rPr lang="en-US" b="1" dirty="0"/>
              <a:t>differences in internet access across countries of the world</a:t>
            </a:r>
          </a:p>
          <a:p>
            <a:r>
              <a:rPr lang="en-US" dirty="0"/>
              <a:t>In Norway, </a:t>
            </a:r>
            <a:r>
              <a:rPr lang="en-US" b="1" dirty="0"/>
              <a:t>96%</a:t>
            </a:r>
            <a:r>
              <a:rPr lang="en-US" dirty="0"/>
              <a:t> of the population used the Internet. In Somalia, </a:t>
            </a:r>
            <a:r>
              <a:rPr lang="en-US" b="1" dirty="0"/>
              <a:t>2%</a:t>
            </a:r>
            <a:endParaRPr lang="en-US" dirty="0"/>
          </a:p>
          <a:p>
            <a:r>
              <a:rPr lang="en-US" dirty="0"/>
              <a:t>n Yemen it would take an average of </a:t>
            </a:r>
            <a:r>
              <a:rPr lang="en-US" b="1" dirty="0"/>
              <a:t>30hrs, 1 minute and 40 seconds</a:t>
            </a:r>
            <a:r>
              <a:rPr lang="en-US" dirty="0"/>
              <a:t> to download a 5GB movie. In Taiwan, it would take only </a:t>
            </a:r>
            <a:r>
              <a:rPr lang="en-US" b="1" dirty="0"/>
              <a:t>8 minutes</a:t>
            </a:r>
            <a:r>
              <a:rPr lang="en-US" dirty="0"/>
              <a:t>.</a:t>
            </a:r>
            <a:endParaRPr lang="en-US" b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3DF5D0B-8652-84DE-6777-62CDFCB60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414" y="3995513"/>
            <a:ext cx="4674704" cy="2493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675B28-F9FE-E4E3-6FAB-76CB7D3F0714}"/>
              </a:ext>
            </a:extLst>
          </p:cNvPr>
          <p:cNvSpPr txBox="1"/>
          <p:nvPr/>
        </p:nvSpPr>
        <p:spPr>
          <a:xfrm>
            <a:off x="540440" y="6492875"/>
            <a:ext cx="5883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percentage of individuals using the Internet in each country in 2016</a:t>
            </a:r>
          </a:p>
        </p:txBody>
      </p:sp>
      <p:pic>
        <p:nvPicPr>
          <p:cNvPr id="8" name="Picture 7" descr="A map of the world&#10;&#10;Description automatically generated">
            <a:extLst>
              <a:ext uri="{FF2B5EF4-FFF2-40B4-BE49-F238E27FC236}">
                <a16:creationId xmlns:a16="http://schemas.microsoft.com/office/drawing/2014/main" id="{EADB8E6D-1C6B-96DF-C68D-9D7959456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512" y="3840229"/>
            <a:ext cx="4038600" cy="26484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2D4968-B086-D086-CF93-0FCD350A8A34}"/>
              </a:ext>
            </a:extLst>
          </p:cNvPr>
          <p:cNvSpPr txBox="1"/>
          <p:nvPr/>
        </p:nvSpPr>
        <p:spPr>
          <a:xfrm>
            <a:off x="6687380" y="6492875"/>
            <a:ext cx="60976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average speed of Internet connections in each country in 2019</a:t>
            </a:r>
          </a:p>
        </p:txBody>
      </p:sp>
    </p:spTree>
    <p:extLst>
      <p:ext uri="{BB962C8B-B14F-4D97-AF65-F5344CB8AC3E}">
        <p14:creationId xmlns:p14="http://schemas.microsoft.com/office/powerpoint/2010/main" val="350700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CCAC9-8CEA-6064-AF6F-B6145944B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 with your partner the reasons for global digital divide, and the solution for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65C3D-1B82-84D1-40DE-F0222595E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402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6B228-4614-E3CE-9BF4-4611930A9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geographic digital divide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8A40C-8284-F26E-E359-9A3A988E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15" y="1690688"/>
            <a:ext cx="10515600" cy="4351338"/>
          </a:xfrm>
        </p:spPr>
        <p:txBody>
          <a:bodyPr/>
          <a:lstStyle/>
          <a:p>
            <a:r>
              <a:rPr lang="en-US" dirty="0"/>
              <a:t>Within each nation—even nations with relatively high connectivity—the infrastructure of the Internet is </a:t>
            </a:r>
            <a:r>
              <a:rPr lang="en-US" b="1" dirty="0"/>
              <a:t>not distributed equally</a:t>
            </a:r>
            <a:r>
              <a:rPr lang="en-US" dirty="0"/>
              <a:t>.</a:t>
            </a:r>
          </a:p>
        </p:txBody>
      </p:sp>
      <p:pic>
        <p:nvPicPr>
          <p:cNvPr id="4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DE0657D6-7543-B75C-BA6B-5FE27661D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36931"/>
            <a:ext cx="5286905" cy="3344599"/>
          </a:xfrm>
          <a:prstGeom prst="rect">
            <a:avLst/>
          </a:prstGeom>
        </p:spPr>
      </p:pic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BF8E71C0-7A56-B8E9-9630-B145D7538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691" y="2852233"/>
            <a:ext cx="4975136" cy="3258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89FEC7-3774-7846-71A6-F11787D803E9}"/>
              </a:ext>
            </a:extLst>
          </p:cNvPr>
          <p:cNvSpPr txBox="1"/>
          <p:nvPr/>
        </p:nvSpPr>
        <p:spPr>
          <a:xfrm>
            <a:off x="6078415" y="6211669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amount of people in various US regions that lacked access to 25 Mbps broadband Internet connections in 2014</a:t>
            </a:r>
          </a:p>
        </p:txBody>
      </p:sp>
    </p:spTree>
    <p:extLst>
      <p:ext uri="{BB962C8B-B14F-4D97-AF65-F5344CB8AC3E}">
        <p14:creationId xmlns:p14="http://schemas.microsoft.com/office/powerpoint/2010/main" val="386972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B677E-A5DB-2DE9-3D7B-F8B804318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connectivity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AEAD0-4A6C-CC4E-CC56-1796F16B6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E.g. Monterey Bay Academy </a:t>
            </a:r>
          </a:p>
        </p:txBody>
      </p:sp>
      <p:pic>
        <p:nvPicPr>
          <p:cNvPr id="4" name="Picture 3" descr="A map of the united states with blue dots&#10;&#10;Description automatically generated">
            <a:extLst>
              <a:ext uri="{FF2B5EF4-FFF2-40B4-BE49-F238E27FC236}">
                <a16:creationId xmlns:a16="http://schemas.microsoft.com/office/drawing/2014/main" id="{6B2B8B20-5CDD-E278-43B7-C21018230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247" y="3016753"/>
            <a:ext cx="4765947" cy="3202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18E7BE-8E11-9DB5-66EC-485EC4EFC2E2}"/>
              </a:ext>
            </a:extLst>
          </p:cNvPr>
          <p:cNvSpPr txBox="1"/>
          <p:nvPr/>
        </p:nvSpPr>
        <p:spPr>
          <a:xfrm>
            <a:off x="6448078" y="6260783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map of school districts with 1 Mbps connections in 2019</a:t>
            </a:r>
          </a:p>
        </p:txBody>
      </p:sp>
    </p:spTree>
    <p:extLst>
      <p:ext uri="{BB962C8B-B14F-4D97-AF65-F5344CB8AC3E}">
        <p14:creationId xmlns:p14="http://schemas.microsoft.com/office/powerpoint/2010/main" val="26700018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65897-651D-77B9-7018-B4F217E09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Discuss with your partner the reasons for geographic digital divide and the solution for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F4071-4191-75B7-0876-511141C0F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80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09F76-871A-8243-F6AD-3ED9AF6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socioeconomic divide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E2ECC-A227-D08F-594D-DE945FE5D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 within a region that is well connected to the Internet, we still find differences in which </a:t>
            </a:r>
            <a:r>
              <a:rPr lang="en-US" b="1" dirty="0"/>
              <a:t>households</a:t>
            </a:r>
            <a:r>
              <a:rPr lang="en-US" dirty="0"/>
              <a:t> have access to computers and the Internet. Those differences are often due to </a:t>
            </a:r>
            <a:r>
              <a:rPr lang="en-US" b="1" dirty="0"/>
              <a:t>socioeconomic </a:t>
            </a:r>
            <a:r>
              <a:rPr lang="en-US" dirty="0"/>
              <a:t>factors.</a:t>
            </a:r>
          </a:p>
        </p:txBody>
      </p:sp>
      <p:pic>
        <p:nvPicPr>
          <p:cNvPr id="4" name="Content Placeholder 4" descr="A graph of blue rectangular bars with white text&#10;&#10;Description automatically generated">
            <a:extLst>
              <a:ext uri="{FF2B5EF4-FFF2-40B4-BE49-F238E27FC236}">
                <a16:creationId xmlns:a16="http://schemas.microsoft.com/office/drawing/2014/main" id="{6FB6A68B-BDE1-CB6F-7837-18940D5C9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705" y="3279912"/>
            <a:ext cx="2973745" cy="34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5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224B-1CFD-7B44-68BE-F8A2B69F4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exam questions on digital divide</a:t>
            </a:r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6EB3F21-6313-72F3-1A23-B14D48A00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58" y="1561480"/>
            <a:ext cx="9093079" cy="4640538"/>
          </a:xfrm>
        </p:spPr>
      </p:pic>
    </p:spTree>
    <p:extLst>
      <p:ext uri="{BB962C8B-B14F-4D97-AF65-F5344CB8AC3E}">
        <p14:creationId xmlns:p14="http://schemas.microsoft.com/office/powerpoint/2010/main" val="26920034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00351-1A8C-0A8B-7572-9066417F8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6775E-7D77-3E4D-891A-0332C71F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093197-2957-9821-A852-D2D43479AB28}"/>
              </a:ext>
            </a:extLst>
          </p:cNvPr>
          <p:cNvSpPr txBox="1"/>
          <p:nvPr/>
        </p:nvSpPr>
        <p:spPr>
          <a:xfrm>
            <a:off x="8796130" y="6311900"/>
            <a:ext cx="3274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End of Chapter 2 The Internet</a:t>
            </a:r>
          </a:p>
        </p:txBody>
      </p:sp>
    </p:spTree>
    <p:extLst>
      <p:ext uri="{BB962C8B-B14F-4D97-AF65-F5344CB8AC3E}">
        <p14:creationId xmlns:p14="http://schemas.microsoft.com/office/powerpoint/2010/main" val="2215712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6B124-3222-4F4D-BC13-98FEF6A1D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topology </a:t>
            </a:r>
          </a:p>
        </p:txBody>
      </p:sp>
      <p:pic>
        <p:nvPicPr>
          <p:cNvPr id="5" name="Content Placeholder 4" descr="A diagram of a network&#10;&#10;Description automatically generated">
            <a:extLst>
              <a:ext uri="{FF2B5EF4-FFF2-40B4-BE49-F238E27FC236}">
                <a16:creationId xmlns:a16="http://schemas.microsoft.com/office/drawing/2014/main" id="{D9AAD092-9E9D-C6AC-A7FF-B591F96C8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6" y="1829836"/>
            <a:ext cx="8863633" cy="4431816"/>
          </a:xfrm>
        </p:spPr>
      </p:pic>
    </p:spTree>
    <p:extLst>
      <p:ext uri="{BB962C8B-B14F-4D97-AF65-F5344CB8AC3E}">
        <p14:creationId xmlns:p14="http://schemas.microsoft.com/office/powerpoint/2010/main" val="1220375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5610</TotalTime>
  <Words>2995</Words>
  <Application>Microsoft Office PowerPoint</Application>
  <PresentationFormat>Widescreen</PresentationFormat>
  <Paragraphs>314</Paragraphs>
  <Slides>89</Slides>
  <Notes>5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Arial</vt:lpstr>
      <vt:lpstr>Calibri</vt:lpstr>
      <vt:lpstr>Calibri Light</vt:lpstr>
      <vt:lpstr>Office Theme</vt:lpstr>
      <vt:lpstr>Chapter 1 Test Statistics</vt:lpstr>
      <vt:lpstr>Useful Websites </vt:lpstr>
      <vt:lpstr>Unit 2: The Internet</vt:lpstr>
      <vt:lpstr>Unit 2: The Internet</vt:lpstr>
      <vt:lpstr>PowerPoint Presentation</vt:lpstr>
      <vt:lpstr>Introducing the internet</vt:lpstr>
      <vt:lpstr>Unit 2: The Internet</vt:lpstr>
      <vt:lpstr>Computer Networks</vt:lpstr>
      <vt:lpstr>Network topology </vt:lpstr>
      <vt:lpstr>Research in Computer Science: Graph theory </vt:lpstr>
      <vt:lpstr>Local Area Network (LAN)</vt:lpstr>
      <vt:lpstr>Example of LAN – Local area gaming </vt:lpstr>
      <vt:lpstr>Example of LAN – Smart homes</vt:lpstr>
      <vt:lpstr>Wide Area Network (WAN)</vt:lpstr>
      <vt:lpstr>Data Center Networks (DCN)</vt:lpstr>
      <vt:lpstr>Physical Network Connection</vt:lpstr>
      <vt:lpstr>Copper cables</vt:lpstr>
      <vt:lpstr>Fiber-optic cables</vt:lpstr>
      <vt:lpstr>Wireless</vt:lpstr>
      <vt:lpstr>Comparison between different network connections</vt:lpstr>
      <vt:lpstr>Review</vt:lpstr>
      <vt:lpstr>Bit rate, bandwidth, and latency</vt:lpstr>
      <vt:lpstr>Sending streams of 0s and 1s</vt:lpstr>
      <vt:lpstr>Bit rate</vt:lpstr>
      <vt:lpstr>Bandwidth </vt:lpstr>
      <vt:lpstr>Latency</vt:lpstr>
      <vt:lpstr>Is it possible to have a high bandwidth, but a low bit rate? What scenarios can you think of? And What would the latency be? (High | Low)</vt:lpstr>
      <vt:lpstr>Unit 2: The Internet</vt:lpstr>
      <vt:lpstr>Addressing the Internet </vt:lpstr>
      <vt:lpstr>IPv4 addresses</vt:lpstr>
      <vt:lpstr>IPv6 addresses</vt:lpstr>
      <vt:lpstr>Dynamic v.s. Static IP addresses </vt:lpstr>
      <vt:lpstr>IP address hierarchy</vt:lpstr>
      <vt:lpstr>Subnetworks </vt:lpstr>
      <vt:lpstr>Subnets IP address assignment – in reality</vt:lpstr>
      <vt:lpstr>Quiz (10 min)</vt:lpstr>
      <vt:lpstr>Quiz Q&amp;A (3 min)</vt:lpstr>
      <vt:lpstr>Review (20 min)</vt:lpstr>
      <vt:lpstr>Discussion (8 min)</vt:lpstr>
      <vt:lpstr>Unit 2: The Internet</vt:lpstr>
      <vt:lpstr>IP Packets</vt:lpstr>
      <vt:lpstr>IPv4 packet structure</vt:lpstr>
      <vt:lpstr>Internet Routing Protocol</vt:lpstr>
      <vt:lpstr>Internet Routing Protocol Big idea</vt:lpstr>
      <vt:lpstr>Redundancy and Fault Tolerance</vt:lpstr>
      <vt:lpstr>Unit 2: The Internet</vt:lpstr>
      <vt:lpstr>Problems that the IP cannot address</vt:lpstr>
      <vt:lpstr>User datagram protocol (UDP)</vt:lpstr>
      <vt:lpstr>Source port number &amp; Destination port number</vt:lpstr>
      <vt:lpstr>Segment Length</vt:lpstr>
      <vt:lpstr>Checksum</vt:lpstr>
      <vt:lpstr>UDP features and usage</vt:lpstr>
      <vt:lpstr>Transmission Control Protocol (TCP)</vt:lpstr>
      <vt:lpstr>TCP/IP process</vt:lpstr>
      <vt:lpstr>TCP/IP process</vt:lpstr>
      <vt:lpstr>TCP/IP process</vt:lpstr>
      <vt:lpstr>Detecting and Resending lost packets</vt:lpstr>
      <vt:lpstr>Handling out of order packets</vt:lpstr>
      <vt:lpstr>Unit 2: The Internet</vt:lpstr>
      <vt:lpstr>Overview of the Internet protocol suite</vt:lpstr>
      <vt:lpstr>The World Wide Web (WWW)</vt:lpstr>
      <vt:lpstr>Domain Name System (DNS) Protocol</vt:lpstr>
      <vt:lpstr>Domain Name System (DNS) Protocol</vt:lpstr>
      <vt:lpstr>Hypertext Transfer Protocol (HTTP)</vt:lpstr>
      <vt:lpstr>Hypertext transfer protocol secure (HTTPS)</vt:lpstr>
      <vt:lpstr>The complete process of visiting a webpage on the internet</vt:lpstr>
      <vt:lpstr>PowerPoint Presentation</vt:lpstr>
      <vt:lpstr>Unit 2: The Internet</vt:lpstr>
      <vt:lpstr>Overview of the Internet protocol suite</vt:lpstr>
      <vt:lpstr>A protocol stack</vt:lpstr>
      <vt:lpstr>Unit 2: The Internet</vt:lpstr>
      <vt:lpstr>Scalable system</vt:lpstr>
      <vt:lpstr>Internet Scalability ++</vt:lpstr>
      <vt:lpstr>Internet Scalability --</vt:lpstr>
      <vt:lpstr>Web application scalability</vt:lpstr>
      <vt:lpstr>Unit 2: The Internet</vt:lpstr>
      <vt:lpstr>Open protocol development </vt:lpstr>
      <vt:lpstr>Proprietary protocol</vt:lpstr>
      <vt:lpstr>Discuss with your partner the trade-offs of using open protocols versus using proprietary protocols</vt:lpstr>
      <vt:lpstr>Unit 2: The Internet</vt:lpstr>
      <vt:lpstr>The digital divide</vt:lpstr>
      <vt:lpstr>The global digital divide</vt:lpstr>
      <vt:lpstr>Discuss with your partner the reasons for global digital divide, and the solution for it</vt:lpstr>
      <vt:lpstr>The geographic digital divide</vt:lpstr>
      <vt:lpstr>Classroom connectivity gap</vt:lpstr>
      <vt:lpstr>Discuss with your partner the reasons for geographic digital divide and the solution for it</vt:lpstr>
      <vt:lpstr>The socioeconomic divide</vt:lpstr>
      <vt:lpstr>Sample exam questions on digital divide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SiwenWork</dc:creator>
  <cp:lastModifiedBy>Siwen Wang</cp:lastModifiedBy>
  <cp:revision>504</cp:revision>
  <dcterms:created xsi:type="dcterms:W3CDTF">2023-09-17T11:18:20Z</dcterms:created>
  <dcterms:modified xsi:type="dcterms:W3CDTF">2024-11-15T03:58:09Z</dcterms:modified>
</cp:coreProperties>
</file>