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67" r:id="rId19"/>
    <p:sldId id="289" r:id="rId20"/>
    <p:sldId id="286" r:id="rId21"/>
    <p:sldId id="279" r:id="rId22"/>
    <p:sldId id="281" r:id="rId23"/>
    <p:sldId id="282" r:id="rId24"/>
    <p:sldId id="283" r:id="rId25"/>
    <p:sldId id="284" r:id="rId26"/>
    <p:sldId id="268" r:id="rId27"/>
    <p:sldId id="287" r:id="rId28"/>
    <p:sldId id="269" r:id="rId29"/>
    <p:sldId id="2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wenWork\Desktop\QA\QABCI\Lectures\Week6\logistic_regress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3.3474341473150565E-2"/>
                  <c:y val="-2.232291429251438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 dirty="0"/>
                      <a:t>y = 3.01x + 1.92</a:t>
                    </a:r>
                    <a:endParaRPr lang="en-US" sz="18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2.1</c:v>
                </c:pt>
                <c:pt idx="1">
                  <c:v>4.8</c:v>
                </c:pt>
                <c:pt idx="2">
                  <c:v>8</c:v>
                </c:pt>
                <c:pt idx="3">
                  <c:v>10.5</c:v>
                </c:pt>
                <c:pt idx="4">
                  <c:v>14.3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D1B-4B6F-9E08-3A4561B19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9198664"/>
        <c:axId val="499195424"/>
      </c:scatterChart>
      <c:valAx>
        <c:axId val="499198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9195424"/>
        <c:crosses val="autoZero"/>
        <c:crossBetween val="midCat"/>
      </c:valAx>
      <c:valAx>
        <c:axId val="49919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9198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0DB9F-9A9B-40E6-8856-C611EA33687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158D7-E23E-4538-A837-86367531B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2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https://blog.udemy.com/linear-regression-example/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158D7-E23E-4538-A837-86367531BE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0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158D7-E23E-4538-A837-86367531BE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8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https://www.facebook.com/HAppysad282/photos/</a:t>
            </a:r>
          </a:p>
          <a:p>
            <a:r>
              <a:rPr lang="en-US" dirty="0"/>
              <a:t>https://www.dreamstime.com/woman-stress-panic-vs-yogi-girl-calm-relax-vector-illustration-lady-surrounded-stress-factors-shedule-brain-storm-image164054650</a:t>
            </a:r>
          </a:p>
          <a:p>
            <a:r>
              <a:rPr lang="en-US" dirty="0"/>
              <a:t>https://www.shutterstock.com/search/left-right-hands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158D7-E23E-4538-A837-86367531BE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8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2131-8811-ADC7-837D-F5D247031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0D366-187A-A6A3-B70B-0AD31FF8B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51ABF-2D19-8C32-00B0-A5F0EB3A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AC55-E9D7-4F5C-A609-35F0DFD8D19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C2884-88C8-187B-A5F2-44E529880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23775-224C-D96F-5106-BBAED7C7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B531-823F-4B86-B022-34640F68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7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D558-DA4C-A9DC-AA7B-3F320615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F3604-BA1B-CA67-F698-7C279955C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D68A9-6FA0-1357-607B-57112CFF7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AC55-E9D7-4F5C-A609-35F0DFD8D19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91EF7-1A89-C887-E575-2DF7E793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A4D04-0989-8295-BEBF-EA726D5E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B531-823F-4B86-B022-34640F68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8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D71452-0D89-4CA9-5E2B-2402EDE0C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C7C72-2694-5EBF-FC15-500FD9E50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13A36-8094-686E-2B24-A27340A03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AC55-E9D7-4F5C-A609-35F0DFD8D19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0D9C4-855E-C08B-5A4C-D14DA0E2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69E3F-F08A-DF10-4455-384FB48D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B531-823F-4B86-B022-34640F68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8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C67A4-844F-1BF2-0C64-10F58E6D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B6A69-8BC0-88DF-BE9F-F579264AE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89D73-7DD0-9D92-99B5-1AF2390F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AC55-E9D7-4F5C-A609-35F0DFD8D19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8AE10-FB7B-16AD-CC45-A03BC670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0EA68-9FB2-DA94-9377-33350264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B531-823F-4B86-B022-34640F68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8383-A756-FE90-DEB0-180A28696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A7897-DE42-A9FF-E88B-D42035792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EF5D2-3403-33A6-B252-091EAE5A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AC55-E9D7-4F5C-A609-35F0DFD8D19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A771E-376B-FF16-0EFC-9FCD9A5A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1C3FD-D077-8588-ECBE-954573EB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B531-823F-4B86-B022-34640F68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0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614DA-E490-9219-15DF-17706023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E4F5A-9AA3-BB5F-1B9F-58D32B179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9E55A-2392-F5F0-E6DB-AEB2995AD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20B98-8C7F-5C9A-9C1A-A9288DDA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AC55-E9D7-4F5C-A609-35F0DFD8D19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00088-2B05-E2BD-AA62-F8F7CFA8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03CCB-9322-04F3-D35C-AFC794E4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B531-823F-4B86-B022-34640F68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0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C462-E34A-0808-C216-C131333D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AEC78-5362-9B31-A1E0-AB9B397D4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E291E-C9BC-2090-B2BA-51CD547C7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5B1B5-3A9D-21D1-59E8-A7A2EF7F9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8C648F-7855-8FB8-27C6-96B23E64C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801F70-8600-E5CC-6126-120442A4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AC55-E9D7-4F5C-A609-35F0DFD8D19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193675-9380-BB21-2813-DFFD9ABB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96244-8559-C1E1-766C-30E1C80E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B531-823F-4B86-B022-34640F68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3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7EA9-A936-1BFC-21A4-FE8470B4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1D843D-41F1-E64D-7C6E-5618EBC2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AC55-E9D7-4F5C-A609-35F0DFD8D19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33BEF-0C46-1D09-085D-D8355788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0672A-02CD-FBE3-31EC-104D5F80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B531-823F-4B86-B022-34640F68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1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4C3F0-4F46-3248-2F7B-6057C560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AC55-E9D7-4F5C-A609-35F0DFD8D19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22D78-D55B-DDDE-5E00-5640E37D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A1C00-9EAF-52EB-3AC4-C2671C6E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B531-823F-4B86-B022-34640F68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54B9-C853-1EE0-D013-9674C43B6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BA68D-AFCD-E41E-CA50-2F22C5E86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FF6F5-BE99-D54C-47BC-6DF0CD8DE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57AE9-4CE6-5898-E1A5-D29BC2D9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AC55-E9D7-4F5C-A609-35F0DFD8D19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3CAA1-38A4-04E1-28F9-9AFA2C2A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FBFE6-AFCA-3F51-D987-E59A154A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B531-823F-4B86-B022-34640F68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3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A2D26-880E-C58D-D840-1B2C9FA1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73290-091B-DD38-7EAA-336943B55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40C41-11F8-1526-3BC3-E0102B321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7426C-07A5-110C-F73F-9EA7E411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AC55-E9D7-4F5C-A609-35F0DFD8D19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85ACC-54EB-36FF-BA01-02AC9D8D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DECB7-21B9-F48C-962E-CD214FF35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B531-823F-4B86-B022-34640F68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5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FB2983-AFD7-9172-09F2-93982A15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C8A19-566A-78C2-9352-48113B842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34905-2411-29C6-EBD3-FED0B7F7B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8AC55-E9D7-4F5C-A609-35F0DFD8D19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653C0-01A7-472F-A061-4E83D23CC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F2BAC-A305-8E06-AE4E-10B031A3E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EB531-823F-4B86-B022-34640F68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9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50BB-26C7-3881-C13B-B2E88F83D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6 </a:t>
            </a:r>
            <a:br>
              <a:rPr lang="en-US" dirty="0"/>
            </a:br>
            <a:r>
              <a:rPr lang="en-US" dirty="0"/>
              <a:t>Machine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41096-404D-E3E5-E2F2-97126733F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96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AAAB-5F36-FBD1-F8F2-481779AF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6ED25-BE38-64AA-57F4-4E49ED0DD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  <a:p>
            <a:pPr lvl="1"/>
            <a:r>
              <a:rPr lang="en-US" dirty="0"/>
              <a:t>Given: Training data + desired output (labels)</a:t>
            </a:r>
          </a:p>
          <a:p>
            <a:pPr lvl="1"/>
            <a:r>
              <a:rPr lang="en-US" dirty="0"/>
              <a:t>Classification &amp; Regression</a:t>
            </a:r>
          </a:p>
          <a:p>
            <a:r>
              <a:rPr lang="en-US" dirty="0"/>
              <a:t>Unsupervised Learning</a:t>
            </a:r>
          </a:p>
          <a:p>
            <a:pPr lvl="1"/>
            <a:r>
              <a:rPr lang="en-US" dirty="0"/>
              <a:t>Given: Training data (without labels)</a:t>
            </a:r>
          </a:p>
          <a:p>
            <a:r>
              <a:rPr lang="en-US" dirty="0"/>
              <a:t>Reinforcement Learning</a:t>
            </a:r>
          </a:p>
          <a:p>
            <a:pPr lvl="1"/>
            <a:r>
              <a:rPr lang="en-US" dirty="0"/>
              <a:t>Rewards from sequence of 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75424-77E0-D826-3550-4FC544FA585A}"/>
              </a:ext>
            </a:extLst>
          </p:cNvPr>
          <p:cNvSpPr txBox="1"/>
          <p:nvPr/>
        </p:nvSpPr>
        <p:spPr>
          <a:xfrm>
            <a:off x="8403783" y="6400801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Based on slide by Pedro </a:t>
            </a:r>
            <a:r>
              <a:rPr lang="en-US" dirty="0" err="1">
                <a:effectLst/>
                <a:latin typeface="Arial" panose="020B0604020202020204" pitchFamily="34" charset="0"/>
              </a:rPr>
              <a:t>Domingos</a:t>
            </a:r>
            <a:endParaRPr lang="en-US" dirty="0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777FF131-EC57-7EC3-2B0C-D9845881C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24" y="365125"/>
            <a:ext cx="3681676" cy="2049957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B3E0C293-7918-9441-8F9B-84CE75F0C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51" y="2461260"/>
            <a:ext cx="3012257" cy="212153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B96E79-F404-7964-3B2F-BB22F5633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21" y="4117655"/>
            <a:ext cx="30194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0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2466-5B56-F1BA-0161-FE10AE5E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model for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FAEE9-D09A-44E4-BDE1-B2D722760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regression: Linear regression analysis is used to </a:t>
            </a:r>
            <a:r>
              <a:rPr lang="en-US" b="1" dirty="0"/>
              <a:t>predict the value of a variable based on the value of another variable that is known</a:t>
            </a:r>
            <a:r>
              <a:rPr lang="en-US" dirty="0"/>
              <a:t>. 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B4DE1892-5C3A-7174-BF6C-BEBE982F6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30" y="3122775"/>
            <a:ext cx="58578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2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2C84-B8EF-960E-E2C1-153B7319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Explained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2E0464-6B19-0F04-C621-4B6C439A6F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𝑠𝑙𝑜𝑝𝑒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 			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Goal: to find </a:t>
                </a:r>
                <a:r>
                  <a:rPr lang="en-US" b="1" dirty="0">
                    <a:latin typeface="Cambria Math" panose="02040503050406030204" pitchFamily="18" charset="0"/>
                  </a:rPr>
                  <a:t>m</a:t>
                </a:r>
                <a:r>
                  <a:rPr lang="en-US" dirty="0">
                    <a:latin typeface="Cambria Math" panose="02040503050406030204" pitchFamily="18" charset="0"/>
                  </a:rPr>
                  <a:t> and </a:t>
                </a:r>
                <a:r>
                  <a:rPr lang="en-US" b="1" dirty="0">
                    <a:latin typeface="Cambria Math" panose="02040503050406030204" pitchFamily="18" charset="0"/>
                  </a:rPr>
                  <a:t>C</a:t>
                </a:r>
                <a:r>
                  <a:rPr lang="en-US" dirty="0">
                    <a:latin typeface="Cambria Math" panose="02040503050406030204" pitchFamily="18" charset="0"/>
                  </a:rPr>
                  <a:t> that </a:t>
                </a:r>
                <a:r>
                  <a:rPr lang="en-US" b="1" dirty="0">
                    <a:latin typeface="Cambria Math" panose="02040503050406030204" pitchFamily="18" charset="0"/>
                  </a:rPr>
                  <a:t>minimizes the error</a:t>
                </a:r>
              </a:p>
              <a:p>
                <a:r>
                  <a:rPr lang="en-US" dirty="0">
                    <a:latin typeface="Cambria Math" panose="02040503050406030204" pitchFamily="18" charset="0"/>
                  </a:rPr>
                  <a:t>Error (loss function) definition: </a:t>
                </a:r>
              </a:p>
              <a:p>
                <a:r>
                  <a:rPr lang="en-US" dirty="0">
                    <a:latin typeface="Cambria Math" panose="02040503050406030204" pitchFamily="18" charset="0"/>
                  </a:rPr>
                  <a:t>Method: Gradient Descent</a:t>
                </a: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2E0464-6B19-0F04-C621-4B6C439A6F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DBC6BE6-E29C-02E6-05E9-9E7A59C391F8}"/>
              </a:ext>
            </a:extLst>
          </p:cNvPr>
          <p:cNvSpPr txBox="1"/>
          <p:nvPr/>
        </p:nvSpPr>
        <p:spPr>
          <a:xfrm>
            <a:off x="6096000" y="6492875"/>
            <a:ext cx="807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based on the article “Linear Regression using Gradient Descent“ written by Adarsh Menon </a:t>
            </a:r>
          </a:p>
        </p:txBody>
      </p:sp>
      <p:pic>
        <p:nvPicPr>
          <p:cNvPr id="6" name="Picture 5" descr="A picture containing text, gauge, device&#10;&#10;Description automatically generated">
            <a:extLst>
              <a:ext uri="{FF2B5EF4-FFF2-40B4-BE49-F238E27FC236}">
                <a16:creationId xmlns:a16="http://schemas.microsoft.com/office/drawing/2014/main" id="{01FD4CCD-AC32-EDE3-59F4-0A9341029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6412"/>
            <a:ext cx="3855720" cy="99060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30A835F-D855-888B-8A3B-8560DF2FA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686620"/>
              </p:ext>
            </p:extLst>
          </p:nvPr>
        </p:nvGraphicFramePr>
        <p:xfrm>
          <a:off x="8753312" y="320298"/>
          <a:ext cx="307732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64">
                  <a:extLst>
                    <a:ext uri="{9D8B030D-6E8A-4147-A177-3AD203B41FA5}">
                      <a16:colId xmlns:a16="http://schemas.microsoft.com/office/drawing/2014/main" val="1245193509"/>
                    </a:ext>
                  </a:extLst>
                </a:gridCol>
                <a:gridCol w="1538664">
                  <a:extLst>
                    <a:ext uri="{9D8B030D-6E8A-4147-A177-3AD203B41FA5}">
                      <a16:colId xmlns:a16="http://schemas.microsoft.com/office/drawing/2014/main" val="3635725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926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68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863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310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848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15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56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4AE6-F27C-3A3E-FC0E-00977920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7237D-2A58-048F-3A2C-7F84A14CC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9002" cy="4351338"/>
          </a:xfrm>
        </p:spPr>
        <p:txBody>
          <a:bodyPr/>
          <a:lstStyle/>
          <a:p>
            <a:r>
              <a:rPr lang="en-US" dirty="0"/>
              <a:t>In mathematics, gradient descent is a first-order </a:t>
            </a:r>
            <a:r>
              <a:rPr lang="en-US" b="1" dirty="0"/>
              <a:t>iterative</a:t>
            </a:r>
            <a:r>
              <a:rPr lang="en-US" dirty="0"/>
              <a:t> optimization algorithm for finding a </a:t>
            </a:r>
            <a:r>
              <a:rPr lang="en-US" b="1" dirty="0"/>
              <a:t>local minimum </a:t>
            </a:r>
            <a:r>
              <a:rPr lang="en-US" dirty="0"/>
              <a:t>of a </a:t>
            </a:r>
            <a:r>
              <a:rPr lang="en-US" b="1" dirty="0"/>
              <a:t>differentiable function</a:t>
            </a:r>
            <a:r>
              <a:rPr lang="en-US" dirty="0"/>
              <a:t> (Wikipedia)</a:t>
            </a:r>
          </a:p>
          <a:p>
            <a:r>
              <a:rPr lang="en-US" dirty="0"/>
              <a:t>Task: find m and c that </a:t>
            </a:r>
            <a:r>
              <a:rPr lang="en-US" b="1" dirty="0"/>
              <a:t>minimizes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A group of people climbing a mountain&#10;&#10;Description automatically generated with medium confidence">
            <a:extLst>
              <a:ext uri="{FF2B5EF4-FFF2-40B4-BE49-F238E27FC236}">
                <a16:creationId xmlns:a16="http://schemas.microsoft.com/office/drawing/2014/main" id="{CE88F53C-144F-16E3-E8CB-30BEF79AB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064" y="4361728"/>
            <a:ext cx="3524138" cy="2345154"/>
          </a:xfrm>
          <a:prstGeom prst="rect">
            <a:avLst/>
          </a:prstGeom>
        </p:spPr>
      </p:pic>
      <p:pic>
        <p:nvPicPr>
          <p:cNvPr id="6" name="Picture 5" descr="A picture containing text, gauge, device&#10;&#10;Description automatically generated">
            <a:extLst>
              <a:ext uri="{FF2B5EF4-FFF2-40B4-BE49-F238E27FC236}">
                <a16:creationId xmlns:a16="http://schemas.microsoft.com/office/drawing/2014/main" id="{8D1CAB7E-14C8-EBEB-E1E3-14C69C2DA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24" y="2841209"/>
            <a:ext cx="3855720" cy="99060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8F249FA-5E87-D3E6-699B-8B147A585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912493"/>
              </p:ext>
            </p:extLst>
          </p:nvPr>
        </p:nvGraphicFramePr>
        <p:xfrm>
          <a:off x="5087566" y="4361728"/>
          <a:ext cx="3202206" cy="2345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103">
                  <a:extLst>
                    <a:ext uri="{9D8B030D-6E8A-4147-A177-3AD203B41FA5}">
                      <a16:colId xmlns:a16="http://schemas.microsoft.com/office/drawing/2014/main" val="1245193509"/>
                    </a:ext>
                  </a:extLst>
                </a:gridCol>
                <a:gridCol w="1601103">
                  <a:extLst>
                    <a:ext uri="{9D8B030D-6E8A-4147-A177-3AD203B41FA5}">
                      <a16:colId xmlns:a16="http://schemas.microsoft.com/office/drawing/2014/main" val="3635725406"/>
                    </a:ext>
                  </a:extLst>
                </a:gridCol>
              </a:tblGrid>
              <a:tr h="3908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926627"/>
                  </a:ext>
                </a:extLst>
              </a:tr>
              <a:tr h="3908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686822"/>
                  </a:ext>
                </a:extLst>
              </a:tr>
              <a:tr h="3908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863133"/>
                  </a:ext>
                </a:extLst>
              </a:tr>
              <a:tr h="3908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310399"/>
                  </a:ext>
                </a:extLst>
              </a:tr>
              <a:tr h="3908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848040"/>
                  </a:ext>
                </a:extLst>
              </a:tr>
              <a:tr h="3908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15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68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28E7E-9129-FF36-9802-3D1A9CD1A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step by step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B4A75-F2D6-6A17-382D-01B2CA13A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1. Initially let m = 0 and c = 0. Let L be our learning rate. This controls how much the value of </a:t>
            </a:r>
            <a:r>
              <a:rPr lang="en-US" b="1" dirty="0"/>
              <a:t>m</a:t>
            </a:r>
            <a:r>
              <a:rPr lang="en-US" dirty="0"/>
              <a:t> changes with each step. L could be a small value like 0.0001 for good accuracy.</a:t>
            </a:r>
          </a:p>
          <a:p>
            <a:r>
              <a:rPr lang="en-US" dirty="0"/>
              <a:t>2. Calculate the partial derivative of the loss function with respect to m, and plug in the current values of x, y, m and c in it to obtain the derivative value </a:t>
            </a:r>
            <a:r>
              <a:rPr lang="en-US" b="1" dirty="0"/>
              <a:t>D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E0403B9B-10F7-BE93-0CDB-0203BC949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67" y="4240527"/>
            <a:ext cx="2623227" cy="1108712"/>
          </a:xfrm>
          <a:prstGeom prst="rect">
            <a:avLst/>
          </a:prstGeom>
        </p:spPr>
      </p:pic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0E4CF744-9A8B-9377-6553-E32844306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89" y="4251959"/>
            <a:ext cx="2743200" cy="1097280"/>
          </a:xfrm>
          <a:prstGeom prst="rect">
            <a:avLst/>
          </a:prstGeom>
        </p:spPr>
      </p:pic>
      <p:pic>
        <p:nvPicPr>
          <p:cNvPr id="9" name="Picture 8" descr="A picture containing text, gauge, device&#10;&#10;Description automatically generated">
            <a:extLst>
              <a:ext uri="{FF2B5EF4-FFF2-40B4-BE49-F238E27FC236}">
                <a16:creationId xmlns:a16="http://schemas.microsoft.com/office/drawing/2014/main" id="{3373B801-3686-262C-70D0-FDEE58A34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56" y="5600225"/>
            <a:ext cx="3855720" cy="990600"/>
          </a:xfrm>
          <a:prstGeom prst="rect">
            <a:avLst/>
          </a:prstGeom>
        </p:spPr>
      </p:pic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811BA684-8463-4681-5283-CAD1BFB63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933847"/>
              </p:ext>
            </p:extLst>
          </p:nvPr>
        </p:nvGraphicFramePr>
        <p:xfrm>
          <a:off x="1081576" y="4483463"/>
          <a:ext cx="246290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452">
                  <a:extLst>
                    <a:ext uri="{9D8B030D-6E8A-4147-A177-3AD203B41FA5}">
                      <a16:colId xmlns:a16="http://schemas.microsoft.com/office/drawing/2014/main" val="1245193509"/>
                    </a:ext>
                  </a:extLst>
                </a:gridCol>
                <a:gridCol w="1231452">
                  <a:extLst>
                    <a:ext uri="{9D8B030D-6E8A-4147-A177-3AD203B41FA5}">
                      <a16:colId xmlns:a16="http://schemas.microsoft.com/office/drawing/2014/main" val="3635725406"/>
                    </a:ext>
                  </a:extLst>
                </a:gridCol>
              </a:tblGrid>
              <a:tr h="346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926627"/>
                  </a:ext>
                </a:extLst>
              </a:tr>
              <a:tr h="2870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686822"/>
                  </a:ext>
                </a:extLst>
              </a:tr>
              <a:tr h="346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863133"/>
                  </a:ext>
                </a:extLst>
              </a:tr>
              <a:tr h="346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310399"/>
                  </a:ext>
                </a:extLst>
              </a:tr>
              <a:tr h="346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848040"/>
                  </a:ext>
                </a:extLst>
              </a:tr>
              <a:tr h="346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15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28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8139E-79A6-7FDF-5B18-E5A21BD64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85" y="496345"/>
            <a:ext cx="10515600" cy="4351338"/>
          </a:xfrm>
        </p:spPr>
        <p:txBody>
          <a:bodyPr/>
          <a:lstStyle/>
          <a:p>
            <a:r>
              <a:rPr lang="en-US" dirty="0"/>
              <a:t>3. Now we update the current value of </a:t>
            </a:r>
            <a:r>
              <a:rPr lang="en-US" b="1" dirty="0"/>
              <a:t>m</a:t>
            </a:r>
            <a:r>
              <a:rPr lang="en-US" dirty="0"/>
              <a:t> and </a:t>
            </a:r>
            <a:r>
              <a:rPr lang="en-US" b="1" dirty="0"/>
              <a:t>c</a:t>
            </a:r>
            <a:r>
              <a:rPr lang="en-US" dirty="0"/>
              <a:t> using the following equation: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4. We repeat this process until our loss function is a very small value or ideally 0 (which means 0 error or 100% accuracy). The value of </a:t>
            </a:r>
            <a:r>
              <a:rPr lang="en-US" b="1" dirty="0"/>
              <a:t>m</a:t>
            </a:r>
            <a:r>
              <a:rPr lang="en-US" dirty="0"/>
              <a:t> and </a:t>
            </a:r>
            <a:r>
              <a:rPr lang="en-US" b="1" dirty="0"/>
              <a:t>c</a:t>
            </a:r>
            <a:r>
              <a:rPr lang="en-US" dirty="0"/>
              <a:t> that we are left with now will be the optimum values.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BEB66-50D2-D208-CF38-A2A96389F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769" y="1273091"/>
            <a:ext cx="3381375" cy="1571625"/>
          </a:xfrm>
          <a:prstGeom prst="rect">
            <a:avLst/>
          </a:prstGeom>
        </p:spPr>
      </p:pic>
      <p:pic>
        <p:nvPicPr>
          <p:cNvPr id="6" name="Content Placeholder 4" descr="A group of people climbing a mountain&#10;&#10;Description automatically generated with medium confidence">
            <a:extLst>
              <a:ext uri="{FF2B5EF4-FFF2-40B4-BE49-F238E27FC236}">
                <a16:creationId xmlns:a16="http://schemas.microsoft.com/office/drawing/2014/main" id="{59AE3165-3C8C-BD3E-6A22-6D549D94D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064" y="4361728"/>
            <a:ext cx="3524138" cy="234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6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E147-C7FE-90F1-2906-9DDC85B4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C4E98CD-CD80-2212-6E10-D15E56703C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704298"/>
              </p:ext>
            </p:extLst>
          </p:nvPr>
        </p:nvGraphicFramePr>
        <p:xfrm>
          <a:off x="4700047" y="1716696"/>
          <a:ext cx="6653753" cy="3966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D3781D30-199C-B18D-5705-208DCBC15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958097"/>
              </p:ext>
            </p:extLst>
          </p:nvPr>
        </p:nvGraphicFramePr>
        <p:xfrm>
          <a:off x="1091002" y="1825625"/>
          <a:ext cx="3226474" cy="364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237">
                  <a:extLst>
                    <a:ext uri="{9D8B030D-6E8A-4147-A177-3AD203B41FA5}">
                      <a16:colId xmlns:a16="http://schemas.microsoft.com/office/drawing/2014/main" val="1245193509"/>
                    </a:ext>
                  </a:extLst>
                </a:gridCol>
                <a:gridCol w="1613237">
                  <a:extLst>
                    <a:ext uri="{9D8B030D-6E8A-4147-A177-3AD203B41FA5}">
                      <a16:colId xmlns:a16="http://schemas.microsoft.com/office/drawing/2014/main" val="3635725406"/>
                    </a:ext>
                  </a:extLst>
                </a:gridCol>
              </a:tblGrid>
              <a:tr h="5612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926627"/>
                  </a:ext>
                </a:extLst>
              </a:tr>
              <a:tr h="617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686822"/>
                  </a:ext>
                </a:extLst>
              </a:tr>
              <a:tr h="617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863133"/>
                  </a:ext>
                </a:extLst>
              </a:tr>
              <a:tr h="617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310399"/>
                  </a:ext>
                </a:extLst>
              </a:tr>
              <a:tr h="617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848040"/>
                  </a:ext>
                </a:extLst>
              </a:tr>
              <a:tr h="617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15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8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6ED6C-0DA6-EA5B-D9DC-3EEA4A5C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model for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6ACD1-D86D-A30C-256A-40F26E215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K-nearest Neighbors (K-NN): The </a:t>
            </a:r>
            <a:r>
              <a:rPr lang="en-US" dirty="0">
                <a:effectLst/>
              </a:rPr>
              <a:t>k-nearest neighbors (KNN) algorithm</a:t>
            </a:r>
            <a:r>
              <a:rPr lang="en-US" dirty="0"/>
              <a:t> is a data </a:t>
            </a:r>
            <a:r>
              <a:rPr lang="en-US" b="1" dirty="0"/>
              <a:t>classification</a:t>
            </a:r>
            <a:r>
              <a:rPr lang="en-US" dirty="0"/>
              <a:t> method for estimating the likelihood that a data point belongs to one group or another based on </a:t>
            </a:r>
            <a:r>
              <a:rPr lang="en-US" b="1" dirty="0"/>
              <a:t>which group the data points nearest to it belong to</a:t>
            </a:r>
            <a:r>
              <a:rPr lang="en-US" dirty="0"/>
              <a:t>.</a:t>
            </a:r>
          </a:p>
        </p:txBody>
      </p:sp>
      <p:pic>
        <p:nvPicPr>
          <p:cNvPr id="5" name="Picture 4" descr="Schematic&#10;&#10;Description automatically generated with low confidence">
            <a:extLst>
              <a:ext uri="{FF2B5EF4-FFF2-40B4-BE49-F238E27FC236}">
                <a16:creationId xmlns:a16="http://schemas.microsoft.com/office/drawing/2014/main" id="{D9813E94-DB3A-819F-E60D-B0EED929F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85" y="3817463"/>
            <a:ext cx="3680460" cy="144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A811C-DEB6-A391-9A82-0690BC401365}"/>
              </a:ext>
            </a:extLst>
          </p:cNvPr>
          <p:cNvSpPr txBox="1"/>
          <p:nvPr/>
        </p:nvSpPr>
        <p:spPr>
          <a:xfrm>
            <a:off x="1776400" y="5169367"/>
            <a:ext cx="2530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Euclidean Distance</a:t>
            </a:r>
          </a:p>
        </p:txBody>
      </p:sp>
      <p:pic>
        <p:nvPicPr>
          <p:cNvPr id="8" name="Picture 7" descr="A picture containing text, screenshot, white, different&#10;&#10;Description automatically generated">
            <a:extLst>
              <a:ext uri="{FF2B5EF4-FFF2-40B4-BE49-F238E27FC236}">
                <a16:creationId xmlns:a16="http://schemas.microsoft.com/office/drawing/2014/main" id="{43B2DAD4-7243-8A02-2B65-48F0275D1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668" y="3222960"/>
            <a:ext cx="4043742" cy="36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4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2CD30-CD45-1450-59E1-88C91565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</a:t>
            </a:r>
            <a:r>
              <a:rPr lang="en-US"/>
              <a:t>Learning real-world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6A5FA-D406-C4F1-BBEA-712F68F89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 </a:t>
            </a:r>
            <a:r>
              <a:rPr lang="en-US" dirty="0" err="1"/>
              <a:t>v.s</a:t>
            </a:r>
            <a:r>
              <a:rPr lang="en-US" dirty="0"/>
              <a:t>. Dog classifier</a:t>
            </a:r>
          </a:p>
        </p:txBody>
      </p:sp>
    </p:spTree>
    <p:extLst>
      <p:ext uri="{BB962C8B-B14F-4D97-AF65-F5344CB8AC3E}">
        <p14:creationId xmlns:p14="http://schemas.microsoft.com/office/powerpoint/2010/main" val="3904814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95E0-8370-003F-6499-6CE832C7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7BB17-8EB4-7C29-7F62-C6B550958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9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AB61-9481-F565-F602-FA675889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93F4C-C8BD-1D29-0A6E-ED362D005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2DC39BC6-717E-6273-7484-11278B26B4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" r="42150" b="59149"/>
          <a:stretch/>
        </p:blipFill>
        <p:spPr>
          <a:xfrm>
            <a:off x="662184" y="1476863"/>
            <a:ext cx="6380571" cy="3371751"/>
          </a:xfrm>
          <a:prstGeom prst="rect">
            <a:avLst/>
          </a:prstGeom>
        </p:spPr>
      </p:pic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C55C4A3-4C08-23DC-1585-148B98D86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45" y="3162738"/>
            <a:ext cx="4466941" cy="30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AAAB-5F36-FBD1-F8F2-481779AF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46" y="38814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Review- Types of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6ED25-BE38-64AA-57F4-4E49ED0DD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  <a:p>
            <a:pPr lvl="1"/>
            <a:r>
              <a:rPr lang="en-US" dirty="0"/>
              <a:t>Given: Training data + desired output (labels)</a:t>
            </a:r>
          </a:p>
          <a:p>
            <a:pPr lvl="1"/>
            <a:r>
              <a:rPr lang="en-US" dirty="0"/>
              <a:t>Classification &amp; Regression</a:t>
            </a:r>
          </a:p>
          <a:p>
            <a:r>
              <a:rPr lang="en-US" dirty="0">
                <a:solidFill>
                  <a:srgbClr val="FF0000"/>
                </a:solidFill>
              </a:rPr>
              <a:t>Unsupervised Learning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Given: Training data (without labels)</a:t>
            </a:r>
          </a:p>
          <a:p>
            <a:r>
              <a:rPr lang="en-US" dirty="0"/>
              <a:t>Reinforcement Learning</a:t>
            </a:r>
          </a:p>
          <a:p>
            <a:pPr lvl="1"/>
            <a:r>
              <a:rPr lang="en-US" dirty="0"/>
              <a:t>Rewards from sequence of 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75424-77E0-D826-3550-4FC544FA585A}"/>
              </a:ext>
            </a:extLst>
          </p:cNvPr>
          <p:cNvSpPr txBox="1"/>
          <p:nvPr/>
        </p:nvSpPr>
        <p:spPr>
          <a:xfrm>
            <a:off x="8403783" y="6400801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Based on slide by Pedro </a:t>
            </a:r>
            <a:r>
              <a:rPr lang="en-US" dirty="0" err="1">
                <a:effectLst/>
                <a:latin typeface="Arial" panose="020B0604020202020204" pitchFamily="34" charset="0"/>
              </a:rPr>
              <a:t>Domingos</a:t>
            </a:r>
            <a:endParaRPr lang="en-US" dirty="0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777FF131-EC57-7EC3-2B0C-D9845881C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24" y="365125"/>
            <a:ext cx="3681676" cy="2049957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B3E0C293-7918-9441-8F9B-84CE75F0C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51" y="2461260"/>
            <a:ext cx="3012257" cy="212153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B96E79-F404-7964-3B2F-BB22F5633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21" y="4117655"/>
            <a:ext cx="30194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3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F02C-3514-2296-010E-053460B3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 for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749B3-9ABE-95BF-FD86-C94B1E4A4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Unsupervised Learning: Unsupervised Learning uses algorithms to </a:t>
            </a:r>
            <a:r>
              <a:rPr lang="en-US" b="1" dirty="0"/>
              <a:t>analyze and cluster unlabeled datasets</a:t>
            </a:r>
            <a:r>
              <a:rPr lang="en-US" dirty="0"/>
              <a:t>. These algorithms discover </a:t>
            </a:r>
            <a:r>
              <a:rPr lang="en-US" b="1" dirty="0"/>
              <a:t>hidden patterns </a:t>
            </a:r>
            <a:r>
              <a:rPr lang="en-US" dirty="0"/>
              <a:t>or data groupings without the need for human intervention. 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6BA9D13B-F7A8-1FAF-ABD9-2101F741B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27" y="3429000"/>
            <a:ext cx="4616467" cy="325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0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2ED2A-1411-F015-23DF-168CC2D2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 model for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84186-AB86-EEF6-754A-5BAA14BD6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K-means clustering: K-means clustering is a </a:t>
            </a:r>
            <a:r>
              <a:rPr lang="en-US" b="1" dirty="0"/>
              <a:t>distance-based method </a:t>
            </a:r>
            <a:r>
              <a:rPr lang="en-US" dirty="0"/>
              <a:t>that partitions </a:t>
            </a:r>
            <a:r>
              <a:rPr lang="en-US" b="1" dirty="0"/>
              <a:t>n</a:t>
            </a:r>
            <a:r>
              <a:rPr lang="en-US" dirty="0"/>
              <a:t> observations into </a:t>
            </a:r>
            <a:r>
              <a:rPr lang="en-US" b="1" dirty="0"/>
              <a:t>k</a:t>
            </a:r>
            <a:r>
              <a:rPr lang="en-US" dirty="0"/>
              <a:t> clusters.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E9FE185-FD16-E80B-767B-1CA3389FD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7448"/>
            <a:ext cx="5781472" cy="24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E5FF-BACD-0413-7FCB-3E4E744D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for K-means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EB980-3E18-EC36-3AD2-9F57F1790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b="1" dirty="0"/>
              <a:t>Choosing the number of clusters </a:t>
            </a:r>
            <a:endParaRPr lang="en-US" dirty="0"/>
          </a:p>
          <a:p>
            <a:pPr lvl="1"/>
            <a:r>
              <a:rPr lang="en-US" dirty="0"/>
              <a:t>The first step is to define the K number of clusters in which we will group the data. Let’s select K=3</a:t>
            </a:r>
          </a:p>
          <a:p>
            <a:r>
              <a:rPr lang="en-US" b="1" dirty="0"/>
              <a:t>2. Initializing centroids</a:t>
            </a:r>
            <a:endParaRPr lang="en-US" dirty="0"/>
          </a:p>
          <a:p>
            <a:pPr lvl="1"/>
            <a:r>
              <a:rPr lang="en-US" dirty="0"/>
              <a:t>Centroid is the center of a cluster. But initially, the exact center of data points will be unknown, so we select random points and define them as centroids for each cluster. Since k=3, We will initialize 3 centroids in the dataset.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0CB54A-2716-D992-93F6-AD884A5CFA9F}"/>
              </a:ext>
            </a:extLst>
          </p:cNvPr>
          <p:cNvSpPr txBox="1"/>
          <p:nvPr/>
        </p:nvSpPr>
        <p:spPr>
          <a:xfrm>
            <a:off x="95882" y="6488668"/>
            <a:ext cx="271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Resource from Neptune.ai</a:t>
            </a:r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BB1CCAC-5433-06B7-0CAF-02185ACCF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0" y="4774433"/>
            <a:ext cx="2865748" cy="20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13431-0AB2-FAF4-A891-35A1D1BE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5353"/>
            <a:ext cx="10515600" cy="5771610"/>
          </a:xfrm>
        </p:spPr>
        <p:txBody>
          <a:bodyPr/>
          <a:lstStyle/>
          <a:p>
            <a:r>
              <a:rPr lang="en-US" b="1" dirty="0"/>
              <a:t>3. Assign data points to the nearest cluster</a:t>
            </a:r>
            <a:endParaRPr lang="en-US" dirty="0"/>
          </a:p>
          <a:p>
            <a:pPr lvl="1"/>
            <a:r>
              <a:rPr lang="en-US" dirty="0"/>
              <a:t>Now that</a:t>
            </a:r>
            <a:r>
              <a:rPr lang="en-US" b="1" dirty="0"/>
              <a:t> </a:t>
            </a:r>
            <a:r>
              <a:rPr lang="en-US" dirty="0"/>
              <a:t>centroids are initialized, the next step is to assign data points </a:t>
            </a:r>
            <a:r>
              <a:rPr lang="en-US" i="1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 to their closest cluster centroid </a:t>
            </a:r>
            <a:r>
              <a:rPr lang="en-US" i="1" dirty="0"/>
              <a:t>C</a:t>
            </a:r>
            <a:r>
              <a:rPr lang="en-US" baseline="-25000" dirty="0"/>
              <a:t>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4. </a:t>
            </a:r>
            <a:r>
              <a:rPr lang="en-US" b="1" dirty="0"/>
              <a:t>Re-initialize centroids</a:t>
            </a:r>
          </a:p>
          <a:p>
            <a:pPr lvl="1"/>
            <a:r>
              <a:rPr lang="en-US" dirty="0"/>
              <a:t>Next, we will re-initialize the centroids by calculating the average of all data points of that cluster.</a:t>
            </a:r>
          </a:p>
          <a:p>
            <a:pPr lvl="1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63899B-3042-0CE1-67A9-BA91D1A8C955}"/>
              </a:ext>
            </a:extLst>
          </p:cNvPr>
          <p:cNvGrpSpPr/>
          <p:nvPr/>
        </p:nvGrpSpPr>
        <p:grpSpPr>
          <a:xfrm>
            <a:off x="1074655" y="1719805"/>
            <a:ext cx="6542201" cy="2013209"/>
            <a:chOff x="1128398" y="1904743"/>
            <a:chExt cx="7384914" cy="2214318"/>
          </a:xfrm>
        </p:grpSpPr>
        <p:pic>
          <p:nvPicPr>
            <p:cNvPr id="5" name="Picture 4" descr="A screenshot of a video game&#10;&#10;Description automatically generated with low confidence">
              <a:extLst>
                <a:ext uri="{FF2B5EF4-FFF2-40B4-BE49-F238E27FC236}">
                  <a16:creationId xmlns:a16="http://schemas.microsoft.com/office/drawing/2014/main" id="{862A9045-229F-0971-1E95-6A25B6D16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398" y="1904743"/>
              <a:ext cx="2983928" cy="2214318"/>
            </a:xfrm>
            <a:prstGeom prst="rect">
              <a:avLst/>
            </a:prstGeom>
          </p:spPr>
        </p:pic>
        <p:pic>
          <p:nvPicPr>
            <p:cNvPr id="7" name="Picture 6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8CA336C8-2B11-66F4-349C-2851240A9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886" y="1949561"/>
              <a:ext cx="2608426" cy="1959381"/>
            </a:xfrm>
            <a:prstGeom prst="rect">
              <a:avLst/>
            </a:prstGeom>
          </p:spPr>
        </p:pic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C4C0B880-BEED-3826-E0B9-D0B07A476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776" y="2713540"/>
              <a:ext cx="1915109" cy="941542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FCA1C73-9E54-7E3E-D51F-4572FF596DA6}"/>
                </a:ext>
              </a:extLst>
            </p:cNvPr>
            <p:cNvCxnSpPr/>
            <p:nvPr/>
          </p:nvCxnSpPr>
          <p:spPr>
            <a:xfrm>
              <a:off x="4279970" y="2713540"/>
              <a:ext cx="13360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3C2D1F84-E9B9-ACF8-A1BF-D42197423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48" y="4842147"/>
            <a:ext cx="2494744" cy="1037637"/>
          </a:xfrm>
          <a:prstGeom prst="rect">
            <a:avLst/>
          </a:prstGeom>
        </p:spPr>
      </p:pic>
      <p:pic>
        <p:nvPicPr>
          <p:cNvPr id="15" name="Picture 14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D71A5755-D924-DA0B-031E-6FD2384F8C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27" y="4962958"/>
            <a:ext cx="2189359" cy="16420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1D5681-94B5-42B1-2A21-A5480A1D83BF}"/>
              </a:ext>
            </a:extLst>
          </p:cNvPr>
          <p:cNvSpPr txBox="1"/>
          <p:nvPr/>
        </p:nvSpPr>
        <p:spPr>
          <a:xfrm>
            <a:off x="95882" y="6488668"/>
            <a:ext cx="271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Resource from Neptune.ai</a:t>
            </a:r>
          </a:p>
        </p:txBody>
      </p:sp>
    </p:spTree>
    <p:extLst>
      <p:ext uri="{BB962C8B-B14F-4D97-AF65-F5344CB8AC3E}">
        <p14:creationId xmlns:p14="http://schemas.microsoft.com/office/powerpoint/2010/main" val="219536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28AC8-6822-BA4F-55A1-D4BA000F0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5353"/>
            <a:ext cx="10515600" cy="5771610"/>
          </a:xfrm>
        </p:spPr>
        <p:txBody>
          <a:bodyPr/>
          <a:lstStyle/>
          <a:p>
            <a:r>
              <a:rPr lang="en-US" dirty="0"/>
              <a:t>5. Repeat step 3 and step 4 until the </a:t>
            </a:r>
            <a:r>
              <a:rPr lang="en-US" b="1" dirty="0"/>
              <a:t>centroids of newly formed clusters stop changing</a:t>
            </a:r>
            <a:r>
              <a:rPr lang="en-US" dirty="0"/>
              <a:t> or the </a:t>
            </a:r>
            <a:r>
              <a:rPr lang="en-US" b="1" dirty="0"/>
              <a:t>maximum iteration </a:t>
            </a:r>
            <a:r>
              <a:rPr lang="en-US" dirty="0"/>
              <a:t>is reached.</a:t>
            </a:r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6A061AD-6DD2-A85B-4516-19AD53899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2" y="2689814"/>
            <a:ext cx="5208187" cy="3912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FF2DD9-2F61-A72C-57F3-AA9EE792E5ED}"/>
              </a:ext>
            </a:extLst>
          </p:cNvPr>
          <p:cNvSpPr txBox="1"/>
          <p:nvPr/>
        </p:nvSpPr>
        <p:spPr>
          <a:xfrm>
            <a:off x="95882" y="6488668"/>
            <a:ext cx="271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Resource from Neptune.ai</a:t>
            </a:r>
          </a:p>
        </p:txBody>
      </p:sp>
    </p:spTree>
    <p:extLst>
      <p:ext uri="{BB962C8B-B14F-4D97-AF65-F5344CB8AC3E}">
        <p14:creationId xmlns:p14="http://schemas.microsoft.com/office/powerpoint/2010/main" val="32225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3B652-C40B-CD9C-6539-7E660261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A4A0-3DAC-993B-9AB6-09AB65EF7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Collecting data</a:t>
            </a:r>
          </a:p>
          <a:p>
            <a:r>
              <a:rPr lang="en-US" dirty="0"/>
              <a:t>2. Preparing the data (Processing &amp; Segmentation)</a:t>
            </a:r>
          </a:p>
          <a:p>
            <a:pPr lvl="1"/>
            <a:r>
              <a:rPr lang="en-US" dirty="0"/>
              <a:t>Feature Selection</a:t>
            </a:r>
          </a:p>
          <a:p>
            <a:pPr lvl="1"/>
            <a:r>
              <a:rPr lang="en-US" dirty="0"/>
              <a:t>Feature Extraction</a:t>
            </a:r>
          </a:p>
          <a:p>
            <a:r>
              <a:rPr lang="en-US" dirty="0"/>
              <a:t>3. Training the model</a:t>
            </a:r>
          </a:p>
          <a:p>
            <a:r>
              <a:rPr lang="en-US" dirty="0"/>
              <a:t>4. Evaluating the model</a:t>
            </a:r>
          </a:p>
          <a:p>
            <a:r>
              <a:rPr lang="en-US" dirty="0"/>
              <a:t>5. Parameter tuning</a:t>
            </a:r>
          </a:p>
          <a:p>
            <a:r>
              <a:rPr lang="en-US" dirty="0"/>
              <a:t>6. Make predictions</a:t>
            </a: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FC694369-FE4F-879D-75E7-1526FF16443F}"/>
              </a:ext>
            </a:extLst>
          </p:cNvPr>
          <p:cNvSpPr/>
          <p:nvPr/>
        </p:nvSpPr>
        <p:spPr>
          <a:xfrm flipV="1">
            <a:off x="122548" y="3683522"/>
            <a:ext cx="715652" cy="13255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5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38DAC-9F09-E4FA-107B-DF8CEE3C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selection and extraction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F55B2-EAAC-3268-3A51-52129AEF4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Feature extraction</a:t>
            </a:r>
            <a:r>
              <a:rPr lang="en-US" dirty="0"/>
              <a:t> starts from an initial set of measured data and builds derived values (features) intended to be informative and non-redundant (Wikipedia)</a:t>
            </a:r>
          </a:p>
          <a:p>
            <a:r>
              <a:rPr lang="en-US" dirty="0"/>
              <a:t>Feature selection can be a </a:t>
            </a:r>
            <a:r>
              <a:rPr lang="en-US" b="1" dirty="0"/>
              <a:t>manual process </a:t>
            </a:r>
            <a:r>
              <a:rPr lang="en-US" dirty="0"/>
              <a:t>or uses dimensionality reduction techniques such as </a:t>
            </a:r>
            <a:r>
              <a:rPr lang="en-US" b="1" dirty="0"/>
              <a:t>principal component analysis </a:t>
            </a:r>
            <a:r>
              <a:rPr lang="en-US" dirty="0"/>
              <a:t>(PCA). 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A9C254AC-4417-75DD-480A-C3AF6C291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19" y="4217042"/>
            <a:ext cx="4468238" cy="254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8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78AC-3189-1A86-486F-0206F21FC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applications in BCI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A2CB1-5B47-0D26-6C6A-8D38D7D6C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Emotion Classification</a:t>
            </a:r>
          </a:p>
          <a:p>
            <a:r>
              <a:rPr lang="en-US" dirty="0"/>
              <a:t>Stress Classification</a:t>
            </a:r>
          </a:p>
          <a:p>
            <a:r>
              <a:rPr lang="en-US" dirty="0"/>
              <a:t>Motor Imagery Classification </a:t>
            </a:r>
          </a:p>
          <a:p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D2872F-E0A0-A550-2966-7E1474B4F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91" y="1428800"/>
            <a:ext cx="2857500" cy="1600200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A8277E9-052E-3EA7-0E02-160D2DEF6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315" y="2228900"/>
            <a:ext cx="3873203" cy="1936602"/>
          </a:xfrm>
          <a:prstGeom prst="rect">
            <a:avLst/>
          </a:prstGeom>
        </p:spPr>
      </p:pic>
      <p:pic>
        <p:nvPicPr>
          <p:cNvPr id="9" name="Picture 8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2A42CF6C-FED8-3F4B-7D01-DDF17BAF9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047" y="3818765"/>
            <a:ext cx="3267788" cy="24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2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58DB-D06D-9A8E-F2D1-922BDD41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86" y="336845"/>
            <a:ext cx="11490096" cy="1325563"/>
          </a:xfrm>
        </p:spPr>
        <p:txBody>
          <a:bodyPr/>
          <a:lstStyle/>
          <a:p>
            <a:r>
              <a:rPr lang="en-US" dirty="0"/>
              <a:t>The most commonly used feature for EEG data classification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19C63-937D-5868-57D9-E1E372288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86" y="1797344"/>
            <a:ext cx="10515600" cy="4351338"/>
          </a:xfrm>
        </p:spPr>
        <p:txBody>
          <a:bodyPr/>
          <a:lstStyle/>
          <a:p>
            <a:r>
              <a:rPr lang="en-US" dirty="0"/>
              <a:t>1. Frequency &amp; Power information  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13C402E-2E9F-DE8A-BD0D-0EDB0D645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21" y="2060162"/>
            <a:ext cx="5819361" cy="46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7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D1F0-0699-B37B-4ED5-39C33001A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48030-82F6-0FB3-CE76-15A930772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“Learning is any process by which a system improves performance from experience.”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								  </a:t>
            </a:r>
            <a:r>
              <a:rPr lang="en-US" dirty="0">
                <a:effectLst/>
              </a:rPr>
              <a:t>- Herbert Simon</a:t>
            </a:r>
            <a:br>
              <a:rPr lang="en-US" dirty="0"/>
            </a:br>
            <a:r>
              <a:rPr lang="en-US" dirty="0">
                <a:effectLst/>
              </a:rPr>
              <a:t>Definition by Tom Mitchell (1998):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effectLst/>
              </a:rPr>
              <a:t>Machine Learning is the study of algorithms that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effectLst/>
              </a:rPr>
              <a:t>• improve their performance P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effectLst/>
              </a:rPr>
              <a:t>• at some task T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effectLst/>
              </a:rPr>
              <a:t>• with experience E.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    A well-defined learning task is given by &lt;P, T, E&gt;.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7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4C765-A606-5BC8-1619-CB5D8064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D926DBB-E4C2-4103-E49D-2C6B3B28B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12" y="125898"/>
            <a:ext cx="9113975" cy="6732102"/>
          </a:xfrm>
        </p:spPr>
      </p:pic>
    </p:spTree>
    <p:extLst>
      <p:ext uri="{BB962C8B-B14F-4D97-AF65-F5344CB8AC3E}">
        <p14:creationId xmlns:p14="http://schemas.microsoft.com/office/powerpoint/2010/main" val="367199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63FC-1F2B-D31E-4A38-55023B4D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machine learning helpful as compared to explicit algorithms?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FE4B-7EA2-8C3F-3A77-AFEAFC01A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1 (Image recognition): Humans cannot explain their expertise (E. </a:t>
            </a:r>
            <a:r>
              <a:rPr lang="en-US" dirty="0" err="1"/>
              <a:t>Alpaydin</a:t>
            </a:r>
            <a:r>
              <a:rPr lang="en-US" dirty="0"/>
              <a:t>). Thus, it is extremely challenging to define the features using a set of algorithms or if statements. </a:t>
            </a:r>
          </a:p>
        </p:txBody>
      </p:sp>
      <p:pic>
        <p:nvPicPr>
          <p:cNvPr id="5" name="Picture 4" descr="A cat sitting on a rock&#10;&#10;Description automatically generated with medium confidence">
            <a:extLst>
              <a:ext uri="{FF2B5EF4-FFF2-40B4-BE49-F238E27FC236}">
                <a16:creationId xmlns:a16="http://schemas.microsoft.com/office/drawing/2014/main" id="{DB5AE2BD-351E-84E0-D65C-8447FC69F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167856"/>
            <a:ext cx="3563112" cy="2172629"/>
          </a:xfrm>
          <a:prstGeom prst="rect">
            <a:avLst/>
          </a:prstGeom>
        </p:spPr>
      </p:pic>
      <p:pic>
        <p:nvPicPr>
          <p:cNvPr id="7" name="Picture 6" descr="A cat lying on a blanket&#10;&#10;Description automatically generated with low confidence">
            <a:extLst>
              <a:ext uri="{FF2B5EF4-FFF2-40B4-BE49-F238E27FC236}">
                <a16:creationId xmlns:a16="http://schemas.microsoft.com/office/drawing/2014/main" id="{6426DCE5-9732-FF27-9B0B-B0A2EF456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3205162"/>
            <a:ext cx="3264880" cy="2172629"/>
          </a:xfrm>
          <a:prstGeom prst="rect">
            <a:avLst/>
          </a:prstGeom>
        </p:spPr>
      </p:pic>
      <p:pic>
        <p:nvPicPr>
          <p:cNvPr id="9" name="Picture 8" descr="A cat wearing a santa hat&#10;&#10;Description automatically generated">
            <a:extLst>
              <a:ext uri="{FF2B5EF4-FFF2-40B4-BE49-F238E27FC236}">
                <a16:creationId xmlns:a16="http://schemas.microsoft.com/office/drawing/2014/main" id="{C36F01C5-CC44-FA01-2153-F66906350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236" y="2949710"/>
            <a:ext cx="2413077" cy="301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2879-6042-D783-388C-B7E4A57C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machine learning helpful as compared to explicit algorithms?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DBA-7A63-CC93-CED3-1525C2D46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2 (Customized medicine): Models must be customized (E. </a:t>
            </a:r>
            <a:r>
              <a:rPr lang="en-US" dirty="0" err="1"/>
              <a:t>Alpaydin</a:t>
            </a:r>
            <a:r>
              <a:rPr lang="en-US" dirty="0"/>
              <a:t>). It is impossible to write a different set of algorithms for each person.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3D43EA8-AC03-DB6E-B5E7-91B4D0520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56" y="3016561"/>
            <a:ext cx="4961902" cy="2791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1A071-BCAE-FCFF-81DC-CBF134F8B9EA}"/>
              </a:ext>
            </a:extLst>
          </p:cNvPr>
          <p:cNvSpPr txBox="1"/>
          <p:nvPr/>
        </p:nvSpPr>
        <p:spPr>
          <a:xfrm>
            <a:off x="7333366" y="5942568"/>
            <a:ext cx="276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Human microbiome project</a:t>
            </a:r>
          </a:p>
        </p:txBody>
      </p:sp>
    </p:spTree>
    <p:extLst>
      <p:ext uri="{BB962C8B-B14F-4D97-AF65-F5344CB8AC3E}">
        <p14:creationId xmlns:p14="http://schemas.microsoft.com/office/powerpoint/2010/main" val="8718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6C09-DE7C-6703-0772-89FC5178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Applications - AlphaGo </a:t>
            </a:r>
          </a:p>
        </p:txBody>
      </p:sp>
      <p:pic>
        <p:nvPicPr>
          <p:cNvPr id="5" name="Content Placeholder 4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A3718141-E2FC-99E7-F401-A300B5EEB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43" y="1690688"/>
            <a:ext cx="4836457" cy="3225879"/>
          </a:xfrm>
        </p:spPr>
      </p:pic>
      <p:pic>
        <p:nvPicPr>
          <p:cNvPr id="7" name="Picture 6" descr="A picture containing text, computer, table&#10;&#10;Description automatically generated">
            <a:extLst>
              <a:ext uri="{FF2B5EF4-FFF2-40B4-BE49-F238E27FC236}">
                <a16:creationId xmlns:a16="http://schemas.microsoft.com/office/drawing/2014/main" id="{2A7CF884-83B4-4669-6573-A13F65FB4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59" y="3135998"/>
            <a:ext cx="5522012" cy="310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6749-9CAA-8C53-31AE-D9C442B9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Recommendation System</a:t>
            </a:r>
          </a:p>
        </p:txBody>
      </p: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C50F6F-8A98-3491-6426-A22C83008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28" y="1983080"/>
            <a:ext cx="5358670" cy="1760706"/>
          </a:xfrm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5A26CA2-DC4E-C94E-F4F3-B71D83355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657" y="929943"/>
            <a:ext cx="2598058" cy="562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6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E173D-1E19-2A51-0823-57693BC6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22"/>
            <a:ext cx="10515600" cy="1325563"/>
          </a:xfrm>
        </p:spPr>
        <p:txBody>
          <a:bodyPr/>
          <a:lstStyle/>
          <a:p>
            <a:r>
              <a:rPr lang="en-US" dirty="0"/>
              <a:t>Autonomous Vehicles </a:t>
            </a:r>
          </a:p>
        </p:txBody>
      </p:sp>
      <p:pic>
        <p:nvPicPr>
          <p:cNvPr id="7" name="Picture 6" descr="A picture containing outdoor, street&#10;&#10;Description automatically generated">
            <a:extLst>
              <a:ext uri="{FF2B5EF4-FFF2-40B4-BE49-F238E27FC236}">
                <a16:creationId xmlns:a16="http://schemas.microsoft.com/office/drawing/2014/main" id="{2E9B6222-FC5E-5B44-4A44-2FE7E335B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86" y="1281463"/>
            <a:ext cx="7762672" cy="517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7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1053</Words>
  <Application>Microsoft Office PowerPoint</Application>
  <PresentationFormat>Widescreen</PresentationFormat>
  <Paragraphs>152</Paragraphs>
  <Slides>29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Lecture 6  Machine Learning</vt:lpstr>
      <vt:lpstr>Review </vt:lpstr>
      <vt:lpstr>Machine Learning</vt:lpstr>
      <vt:lpstr>PowerPoint Presentation</vt:lpstr>
      <vt:lpstr>Why is machine learning helpful as compared to explicit algorithms?</vt:lpstr>
      <vt:lpstr>Why is machine learning helpful as compared to explicit algorithms?</vt:lpstr>
      <vt:lpstr>Machine Learning Applications - AlphaGo </vt:lpstr>
      <vt:lpstr>Media Recommendation System</vt:lpstr>
      <vt:lpstr>Autonomous Vehicles </vt:lpstr>
      <vt:lpstr>Types of Machine Learning</vt:lpstr>
      <vt:lpstr>Supervised Learning model for regression</vt:lpstr>
      <vt:lpstr>Linear Regression Explained</vt:lpstr>
      <vt:lpstr>Gradient Descent</vt:lpstr>
      <vt:lpstr>Gradient Descent step by step process</vt:lpstr>
      <vt:lpstr>PowerPoint Presentation</vt:lpstr>
      <vt:lpstr>Result </vt:lpstr>
      <vt:lpstr>Supervised Learning model for classification</vt:lpstr>
      <vt:lpstr>Supervised Learning real-world example</vt:lpstr>
      <vt:lpstr>PowerPoint Presentation</vt:lpstr>
      <vt:lpstr>Review- Types of Machine Learning</vt:lpstr>
      <vt:lpstr>Unsupervised Learning for clustering</vt:lpstr>
      <vt:lpstr>Unsupervised Learning model for clustering</vt:lpstr>
      <vt:lpstr>Algorithms for K-means clustering</vt:lpstr>
      <vt:lpstr>PowerPoint Presentation</vt:lpstr>
      <vt:lpstr>PowerPoint Presentation</vt:lpstr>
      <vt:lpstr>Steps to machine learning</vt:lpstr>
      <vt:lpstr>Feature selection and extraction </vt:lpstr>
      <vt:lpstr>Machine learning applications in BCI</vt:lpstr>
      <vt:lpstr>The most commonly used feature for EEG data classification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  Machine Learning</dc:title>
  <dc:creator>SiwenWork</dc:creator>
  <cp:lastModifiedBy>Siwen Wang</cp:lastModifiedBy>
  <cp:revision>155</cp:revision>
  <dcterms:created xsi:type="dcterms:W3CDTF">2023-04-05T05:53:35Z</dcterms:created>
  <dcterms:modified xsi:type="dcterms:W3CDTF">2024-11-15T06:53:57Z</dcterms:modified>
</cp:coreProperties>
</file>