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68" r:id="rId6"/>
    <p:sldId id="270" r:id="rId7"/>
    <p:sldId id="260" r:id="rId8"/>
    <p:sldId id="262" r:id="rId9"/>
    <p:sldId id="258" r:id="rId10"/>
    <p:sldId id="261" r:id="rId11"/>
    <p:sldId id="263" r:id="rId12"/>
    <p:sldId id="265" r:id="rId13"/>
    <p:sldId id="264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outlineViewPr>
    <p:cViewPr>
      <p:scale>
        <a:sx n="33" d="100"/>
        <a:sy n="33" d="100"/>
      </p:scale>
      <p:origin x="0" y="-204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43E0-E888-4BF8-B1E6-4AF2C2FFD82F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F672-1FAE-4CD9-822A-317DF258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https://news.harvard.edu/gazette/story/2017/07/using-fmri-eeg-to-search-for-consciousness-in-icu-patients/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1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ChatGPT can give false (non-existence) information, so use with caution!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https://www.usatoday.com/story/sports/nba/bucks/2018/10/19/milwaukee-bucks-fiserv-forum-new-downtown-arena/1695685002/</a:t>
            </a:r>
          </a:p>
          <a:p>
            <a:r>
              <a:rPr lang="en-US" dirty="0"/>
              <a:t>EEG is like placing microphones outside of a </a:t>
            </a:r>
            <a:r>
              <a:rPr lang="en-US" dirty="0" err="1"/>
              <a:t>baseketball</a:t>
            </a:r>
            <a:r>
              <a:rPr lang="en-US" dirty="0"/>
              <a:t> stadium and try to get a sense of what’s going inside, which teams are playing, who are winning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5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https://en.wikipedia.org/wiki/List_of_basketball_arenas</a:t>
            </a:r>
          </a:p>
          <a:p>
            <a:r>
              <a:rPr lang="en-US" dirty="0"/>
              <a:t>https://row.hyperx.com/products/hyperx-quadcast-usb-microphone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https://continuum.utah.edu/web-exclusives/the-bionics-man/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EF672-1FAE-4CD9-822A-317DF258D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9946-A8A1-DE36-426C-6CAB915C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732ED-D3AA-90B1-97FC-6C1048A4F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D5808-959B-AA44-B041-A3AE59A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27DB-1D2A-AFC1-ACEB-497C322A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585D1-D836-2A04-3E4B-1DA72D8F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42D7-1FF7-4D9F-75FA-AE0C82E0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3A11A-7BE4-2C37-7E1F-2EEA6E32B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19791-52E1-383E-43E4-66958EC8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159E-004B-D48D-9709-7CCC10B8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660FA-FD9F-146A-12B0-D7D05D84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B707C-71C6-16D9-20C3-86A3E8915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2DF18-F1D0-EEBF-F1BB-484F94D3D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8D61-DA49-7793-25B9-87D5CF96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2041-622F-C627-A28B-65F75A8B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0B957-532D-3642-A1DD-EB9BAB78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6F7D-CF1C-5DBD-6C0B-D1296824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48A9-F93D-3DA7-5115-4FBDD4D7F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F377B-7BEE-72FE-FAD0-2B8D8297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2055-B652-526F-4F86-A4F3C5F4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4138-4AA5-E418-FB8B-A5A55B7C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6EF-BE9F-62F6-FE73-43E90951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5D53-8FD3-ADEA-6C22-4F1738B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FFBED-D127-A1BE-03F7-D29E92C1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7DB2D-5290-E04C-E4E0-375968AD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7DAC5-2DF0-443F-D67C-AB64ACDA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8A04-54F4-370E-C1D8-EEBA76DE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C419-6580-57CA-43E5-43CE4436F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D1C8F-92AA-8D2B-0C48-9281EDB0A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57A75-ED69-549F-0B3C-8D3437E7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529AA-2578-8759-A9A6-97C00CF4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A402-1FC2-0ACD-DD25-7090BE02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7E02-2556-AA15-2DD9-AECCA507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A0E4C-5C57-E5C5-40AD-3C182EA39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25D10-9E7F-12CE-4675-0793FBAD0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9FDD3-F3D8-459A-76B2-6C06E2FE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BBBC7-A2D3-1E66-9480-775596CA6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4313C-637C-F2A6-BD88-146408BF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711C1-77A7-0B8C-1BE8-47C53A45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6D8B-8CE8-D604-4005-9D097D14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BBFD-FC82-5893-E21B-5C4C09FB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E84E3-1A1D-B594-4D19-447F4BE3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87178-553E-7B73-CBBF-A981779C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6960D-9615-8D25-4461-53415706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E81A9-4F5D-B88A-3E2F-354754A4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B9F4D-8339-6171-E5B8-E0336771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0896-D8D2-C6B4-B0EB-81F58CEB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D2A8-068D-0A9B-642B-945C2418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320C-5888-FF0F-AB37-B68E4FA0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D9F4D-7651-3661-521A-563C5EE0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C7C9D-A4A1-512E-72BB-E1842CDA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43455-B352-0C7C-17A7-C07504BA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FC08E-38F0-CCB9-0766-9CA3FB2B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EC4C-76FE-94AD-082E-812E85B9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BFB0-812E-5D5D-7D0D-C3857EA09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57533-E3B2-7E28-46C6-544D6B4C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FF9D5-082E-55B8-2F43-B0EA92CE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7DA15-7A87-DA00-702D-E2192CA9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702A0-58F1-9D76-C76A-0BC976BE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878B2-DA8D-CA1A-54C6-86BF51F6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7B148-C072-9BF2-EF3A-E7DAE50E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0C58-2793-9351-8B9E-97A7A266E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2A5C-B51C-48CE-BF58-6A79F0B03639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EE21-DDAC-B0F6-1AD3-E0131C63A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269F5-29C4-D487-ADA1-B5B6AADD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B8FF-F609-4BFB-98C0-ACBCF16C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D2FD-D87E-99C7-3BAB-533F47184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 </a:t>
            </a:r>
            <a:br>
              <a:rPr lang="en-US" dirty="0"/>
            </a:br>
            <a:r>
              <a:rPr lang="en-US" dirty="0"/>
              <a:t>Recording Technique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AA571-715A-35F5-728A-B512370EC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rowd&#10;&#10;Description automatically generated">
            <a:extLst>
              <a:ext uri="{FF2B5EF4-FFF2-40B4-BE49-F238E27FC236}">
                <a16:creationId xmlns:a16="http://schemas.microsoft.com/office/drawing/2014/main" id="{371F12B2-8EED-01D1-8BF2-0FDEAC1F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40" y="359196"/>
            <a:ext cx="8186143" cy="6139607"/>
          </a:xfrm>
          <a:prstGeom prst="rect">
            <a:avLst/>
          </a:prstGeom>
        </p:spPr>
      </p:pic>
      <p:pic>
        <p:nvPicPr>
          <p:cNvPr id="9" name="Picture 8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BD38DB67-0DA5-11A1-EF7D-AE9C17EF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3" y="3529519"/>
            <a:ext cx="556097" cy="556097"/>
          </a:xfrm>
          <a:prstGeom prst="rect">
            <a:avLst/>
          </a:prstGeom>
        </p:spPr>
      </p:pic>
      <p:pic>
        <p:nvPicPr>
          <p:cNvPr id="10" name="Picture 9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AA830B13-AFF1-30BA-80C4-63128B71D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74" y="3681919"/>
            <a:ext cx="556097" cy="556097"/>
          </a:xfrm>
          <a:prstGeom prst="rect">
            <a:avLst/>
          </a:prstGeom>
        </p:spPr>
      </p:pic>
      <p:pic>
        <p:nvPicPr>
          <p:cNvPr id="11" name="Picture 10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7D2AA716-4ACD-4EE9-4E42-7ADBB8738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81" y="4238016"/>
            <a:ext cx="556097" cy="556097"/>
          </a:xfrm>
          <a:prstGeom prst="rect">
            <a:avLst/>
          </a:prstGeom>
        </p:spPr>
      </p:pic>
      <p:pic>
        <p:nvPicPr>
          <p:cNvPr id="12" name="Picture 11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38F91AA8-AD38-CB2E-7EF6-67079C61B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25" y="4534264"/>
            <a:ext cx="556097" cy="556097"/>
          </a:xfrm>
          <a:prstGeom prst="rect">
            <a:avLst/>
          </a:prstGeom>
        </p:spPr>
      </p:pic>
      <p:pic>
        <p:nvPicPr>
          <p:cNvPr id="13" name="Picture 12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556A8F9A-06F0-E1E6-43AF-F681BEC59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69" y="4256215"/>
            <a:ext cx="556097" cy="5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CB66-6A5E-A3EE-666D-82B62313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8" y="393405"/>
            <a:ext cx="11209256" cy="1325563"/>
          </a:xfrm>
        </p:spPr>
        <p:txBody>
          <a:bodyPr/>
          <a:lstStyle/>
          <a:p>
            <a:r>
              <a:rPr lang="en-US" dirty="0"/>
              <a:t>Intracellular Recording &amp; Extracellular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D5EE-9BC8-28F5-AFCB-DEC0BE10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Lowest, record one neuron at a time</a:t>
            </a:r>
          </a:p>
          <a:p>
            <a:r>
              <a:rPr lang="en-US" dirty="0"/>
              <a:t>Invasiveness: Yes, very invasive</a:t>
            </a:r>
          </a:p>
          <a:p>
            <a:r>
              <a:rPr lang="en-US" dirty="0"/>
              <a:t>Resolution: Highest, both spatial and temporal</a:t>
            </a:r>
          </a:p>
        </p:txBody>
      </p:sp>
      <p:pic>
        <p:nvPicPr>
          <p:cNvPr id="4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FFD683-B439-C2DB-F6EF-BA79CF6CA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" y="3438511"/>
            <a:ext cx="3269944" cy="3026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4061E0-ECA9-0C34-A967-553BDC656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/>
          <a:stretch/>
        </p:blipFill>
        <p:spPr>
          <a:xfrm>
            <a:off x="5618069" y="3374838"/>
            <a:ext cx="5239041" cy="3153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56AA1-4AEE-0D95-A24E-46E5813E0A8A}"/>
              </a:ext>
            </a:extLst>
          </p:cNvPr>
          <p:cNvSpPr txBox="1"/>
          <p:nvPr/>
        </p:nvSpPr>
        <p:spPr>
          <a:xfrm>
            <a:off x="5853545" y="6464595"/>
            <a:ext cx="530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Rao, Brain-Computer Interfacing An introduction, 2013</a:t>
            </a:r>
          </a:p>
        </p:txBody>
      </p:sp>
    </p:spTree>
    <p:extLst>
      <p:ext uri="{BB962C8B-B14F-4D97-AF65-F5344CB8AC3E}">
        <p14:creationId xmlns:p14="http://schemas.microsoft.com/office/powerpoint/2010/main" val="31990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9925-3479-F199-4C6C-58F9A7F0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961A-0C1B-2A36-A667-219D9780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crowd&#10;&#10;Description automatically generated">
            <a:extLst>
              <a:ext uri="{FF2B5EF4-FFF2-40B4-BE49-F238E27FC236}">
                <a16:creationId xmlns:a16="http://schemas.microsoft.com/office/drawing/2014/main" id="{037A7AF9-B764-0566-65E0-C95F8A589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38" y="465372"/>
            <a:ext cx="8186143" cy="6139607"/>
          </a:xfrm>
          <a:prstGeom prst="rect">
            <a:avLst/>
          </a:prstGeom>
        </p:spPr>
      </p:pic>
      <p:pic>
        <p:nvPicPr>
          <p:cNvPr id="4" name="Picture 3" descr="A picture containing crowd&#10;&#10;Description automatically generated">
            <a:extLst>
              <a:ext uri="{FF2B5EF4-FFF2-40B4-BE49-F238E27FC236}">
                <a16:creationId xmlns:a16="http://schemas.microsoft.com/office/drawing/2014/main" id="{5D71B778-C08C-7E8A-7F1B-505DE913F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1620" r="60200" b="26694"/>
          <a:stretch/>
        </p:blipFill>
        <p:spPr>
          <a:xfrm>
            <a:off x="2642997" y="1790935"/>
            <a:ext cx="1919275" cy="25158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D689C8-6A74-E62E-9463-1979F657354F}"/>
              </a:ext>
            </a:extLst>
          </p:cNvPr>
          <p:cNvCxnSpPr/>
          <p:nvPr/>
        </p:nvCxnSpPr>
        <p:spPr>
          <a:xfrm flipH="1" flipV="1">
            <a:off x="4630366" y="3297677"/>
            <a:ext cx="418289" cy="1293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6E1FFF-B2BA-6E0D-7119-1088C43B5ACA}"/>
              </a:ext>
            </a:extLst>
          </p:cNvPr>
          <p:cNvCxnSpPr/>
          <p:nvPr/>
        </p:nvCxnSpPr>
        <p:spPr>
          <a:xfrm flipH="1" flipV="1">
            <a:off x="3384223" y="4306741"/>
            <a:ext cx="1614014" cy="31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26273816-D69B-ADA5-F8F8-42B3F882E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7" y="1728376"/>
            <a:ext cx="741226" cy="7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3205-64C3-18EE-FBAD-33B729A1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Multi-electrode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1768-72E4-B304-D08A-A7D72102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Low </a:t>
            </a:r>
          </a:p>
          <a:p>
            <a:r>
              <a:rPr lang="en-US" dirty="0"/>
              <a:t>Invasiveness: Yes, very invasive</a:t>
            </a:r>
          </a:p>
          <a:p>
            <a:r>
              <a:rPr lang="en-US" dirty="0"/>
              <a:t>Resolution: High (both spatial and temporal)</a:t>
            </a:r>
          </a:p>
        </p:txBody>
      </p:sp>
      <p:pic>
        <p:nvPicPr>
          <p:cNvPr id="5" name="Picture 4" descr="A gold coin with a bird on it&#10;&#10;Description automatically generated with low confidence">
            <a:extLst>
              <a:ext uri="{FF2B5EF4-FFF2-40B4-BE49-F238E27FC236}">
                <a16:creationId xmlns:a16="http://schemas.microsoft.com/office/drawing/2014/main" id="{5FBB5E9A-BF98-6075-59F8-B5187664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54" y="3689216"/>
            <a:ext cx="3934027" cy="2622684"/>
          </a:xfrm>
          <a:prstGeom prst="rect">
            <a:avLst/>
          </a:prstGeom>
        </p:spPr>
      </p:pic>
      <p:pic>
        <p:nvPicPr>
          <p:cNvPr id="7" name="Picture 6" descr="A picture containing text, indoor, tool&#10;&#10;Description automatically generated">
            <a:extLst>
              <a:ext uri="{FF2B5EF4-FFF2-40B4-BE49-F238E27FC236}">
                <a16:creationId xmlns:a16="http://schemas.microsoft.com/office/drawing/2014/main" id="{B5F28BA3-5628-17FF-7445-4F3BCE2B8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34" y="4001294"/>
            <a:ext cx="4790966" cy="21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rowd&#10;&#10;Description automatically generated">
            <a:extLst>
              <a:ext uri="{FF2B5EF4-FFF2-40B4-BE49-F238E27FC236}">
                <a16:creationId xmlns:a16="http://schemas.microsoft.com/office/drawing/2014/main" id="{85033B62-9D5D-9E41-5978-9E3EA2DB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38" y="465372"/>
            <a:ext cx="8186143" cy="6139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F18EC-17B1-0C0F-65D4-C799AF1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C86A-7B0D-E1DE-C04C-D2A66308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crowd&#10;&#10;Description automatically generated">
            <a:extLst>
              <a:ext uri="{FF2B5EF4-FFF2-40B4-BE49-F238E27FC236}">
                <a16:creationId xmlns:a16="http://schemas.microsoft.com/office/drawing/2014/main" id="{BD84E10D-26E0-2A46-B634-E0EF7091E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8" t="67688" r="48467" b="21903"/>
          <a:stretch/>
        </p:blipFill>
        <p:spPr>
          <a:xfrm>
            <a:off x="5201264" y="1199535"/>
            <a:ext cx="6364647" cy="30873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F0F64A-E6CD-A6C5-CE0B-8630B6A216E0}"/>
              </a:ext>
            </a:extLst>
          </p:cNvPr>
          <p:cNvCxnSpPr/>
          <p:nvPr/>
        </p:nvCxnSpPr>
        <p:spPr>
          <a:xfrm flipV="1">
            <a:off x="5063613" y="2271252"/>
            <a:ext cx="98322" cy="24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F66544-169C-E638-12B6-6DCB7E5809FC}"/>
              </a:ext>
            </a:extLst>
          </p:cNvPr>
          <p:cNvCxnSpPr/>
          <p:nvPr/>
        </p:nvCxnSpPr>
        <p:spPr>
          <a:xfrm flipV="1">
            <a:off x="5437239" y="4365523"/>
            <a:ext cx="4955458" cy="806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D478298B-7260-463C-F935-6D107D5F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9" y="1315616"/>
            <a:ext cx="741226" cy="741226"/>
          </a:xfrm>
          <a:prstGeom prst="rect">
            <a:avLst/>
          </a:prstGeom>
        </p:spPr>
      </p:pic>
      <p:pic>
        <p:nvPicPr>
          <p:cNvPr id="11" name="Picture 10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9460C519-7B46-76E1-442B-D2FFF1066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19" y="2525098"/>
            <a:ext cx="741226" cy="741226"/>
          </a:xfrm>
          <a:prstGeom prst="rect">
            <a:avLst/>
          </a:prstGeom>
        </p:spPr>
      </p:pic>
      <p:pic>
        <p:nvPicPr>
          <p:cNvPr id="12" name="Picture 11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14E865C0-BD59-2B56-3ECA-5A28ED6A1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5" y="1315616"/>
            <a:ext cx="741226" cy="741226"/>
          </a:xfrm>
          <a:prstGeom prst="rect">
            <a:avLst/>
          </a:prstGeom>
        </p:spPr>
      </p:pic>
      <p:pic>
        <p:nvPicPr>
          <p:cNvPr id="13" name="Picture 12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E70105A6-B3C8-BE39-EE62-60EB8EDD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5" y="2520639"/>
            <a:ext cx="741226" cy="741226"/>
          </a:xfrm>
          <a:prstGeom prst="rect">
            <a:avLst/>
          </a:prstGeom>
        </p:spPr>
      </p:pic>
      <p:pic>
        <p:nvPicPr>
          <p:cNvPr id="14" name="Picture 13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D486C590-7D64-1526-2FB1-BEC76920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23" y="1534083"/>
            <a:ext cx="741226" cy="741226"/>
          </a:xfrm>
          <a:prstGeom prst="rect">
            <a:avLst/>
          </a:prstGeom>
        </p:spPr>
      </p:pic>
      <p:pic>
        <p:nvPicPr>
          <p:cNvPr id="15" name="Picture 14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0E889B7F-E3FD-7AF9-5477-B42C2B076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8" y="2686106"/>
            <a:ext cx="741226" cy="741226"/>
          </a:xfrm>
          <a:prstGeom prst="rect">
            <a:avLst/>
          </a:prstGeom>
        </p:spPr>
      </p:pic>
      <p:pic>
        <p:nvPicPr>
          <p:cNvPr id="16" name="Picture 15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15B51FAC-B91B-977B-0E86-01FFD375A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58" y="2372586"/>
            <a:ext cx="741226" cy="7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F5D8-468B-D94E-66E9-5D383820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Multi-electrode array – Utah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C77D-E72D-6D21-CAAA-C72A363D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Professor Richard </a:t>
            </a:r>
            <a:r>
              <a:rPr lang="en-US" dirty="0" err="1"/>
              <a:t>Normann</a:t>
            </a:r>
            <a:r>
              <a:rPr lang="en-US" dirty="0"/>
              <a:t>, University of Utah</a:t>
            </a:r>
          </a:p>
          <a:p>
            <a:r>
              <a:rPr lang="en-US" dirty="0"/>
              <a:t>The only FDA approved implantable device to use on human subjects</a:t>
            </a:r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E71D423-5865-25A7-60C4-78EB9AC64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62" y="3008671"/>
            <a:ext cx="4482457" cy="37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7B3A-C7EA-1570-6FED-E2270733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AF00-487E-5369-285B-69A9A16B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Non-Invasive techniques</a:t>
            </a:r>
          </a:p>
          <a:p>
            <a:r>
              <a:rPr lang="en-US" dirty="0"/>
              <a:t>Invasive techniques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1BC1C-644A-9042-39A0-8A8512BE5C49}"/>
              </a:ext>
            </a:extLst>
          </p:cNvPr>
          <p:cNvSpPr txBox="1"/>
          <p:nvPr/>
        </p:nvSpPr>
        <p:spPr>
          <a:xfrm>
            <a:off x="6529552" y="6440184"/>
            <a:ext cx="566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Urban, </a:t>
            </a:r>
            <a:r>
              <a:rPr lang="en-US" dirty="0" err="1"/>
              <a:t>Neuralink</a:t>
            </a:r>
            <a:r>
              <a:rPr lang="en-US" dirty="0"/>
              <a:t> and the Brain’s Magical Future,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B39F0-29F5-53C6-AA43-116AA50A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11" y="233150"/>
            <a:ext cx="3840480" cy="362712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CBFCB4-13E8-37AB-E914-095A0BEB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90" y="3042762"/>
            <a:ext cx="27508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0554-D070-A073-21F9-8E454197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72BC-EAE6-1246-05B7-AE519C67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How many neurons that can be simultaneously recorded</a:t>
            </a:r>
          </a:p>
          <a:p>
            <a:r>
              <a:rPr lang="en-US" dirty="0"/>
              <a:t>Invasiveness: Is surgery need? If so, how extensively?</a:t>
            </a:r>
          </a:p>
          <a:p>
            <a:r>
              <a:rPr lang="en-US" dirty="0"/>
              <a:t>Resolution:</a:t>
            </a:r>
          </a:p>
          <a:p>
            <a:pPr lvl="1"/>
            <a:r>
              <a:rPr lang="en-US" dirty="0"/>
              <a:t>Spatial: With respect to spatial distance </a:t>
            </a:r>
          </a:p>
          <a:p>
            <a:pPr lvl="1"/>
            <a:r>
              <a:rPr lang="en-US" dirty="0"/>
              <a:t>Temporal: With respect to time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A2C12-9DA7-CD2C-C6F1-1A862B96137A}"/>
              </a:ext>
            </a:extLst>
          </p:cNvPr>
          <p:cNvSpPr txBox="1"/>
          <p:nvPr/>
        </p:nvSpPr>
        <p:spPr>
          <a:xfrm>
            <a:off x="6529552" y="6440184"/>
            <a:ext cx="566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Urban, </a:t>
            </a:r>
            <a:r>
              <a:rPr lang="en-US" dirty="0" err="1"/>
              <a:t>Neuralink</a:t>
            </a:r>
            <a:r>
              <a:rPr lang="en-US" dirty="0"/>
              <a:t> and the Brain’s Magical Future, 2017</a:t>
            </a:r>
          </a:p>
        </p:txBody>
      </p:sp>
    </p:spTree>
    <p:extLst>
      <p:ext uri="{BB962C8B-B14F-4D97-AF65-F5344CB8AC3E}">
        <p14:creationId xmlns:p14="http://schemas.microsoft.com/office/powerpoint/2010/main" val="19484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349A-BE2F-AC14-684A-81329D35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D12CD-DE7B-938C-CE1E-40D031795283}"/>
              </a:ext>
            </a:extLst>
          </p:cNvPr>
          <p:cNvSpPr txBox="1"/>
          <p:nvPr/>
        </p:nvSpPr>
        <p:spPr>
          <a:xfrm>
            <a:off x="2689096" y="6250032"/>
            <a:ext cx="7435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S. Ha </a:t>
            </a:r>
            <a:r>
              <a:rPr lang="en-US" i="1" dirty="0"/>
              <a:t>et al</a:t>
            </a:r>
            <a:r>
              <a:rPr lang="en-US" dirty="0"/>
              <a:t>., "Silicon-Integrated High-Density Electrocortical Interfaces”, 2016</a:t>
            </a:r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E48B2797-66A0-3B2F-BF2A-8082F9FD7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62" y="921598"/>
            <a:ext cx="10183238" cy="5141293"/>
          </a:xfrm>
        </p:spPr>
      </p:pic>
    </p:spTree>
    <p:extLst>
      <p:ext uri="{BB962C8B-B14F-4D97-AF65-F5344CB8AC3E}">
        <p14:creationId xmlns:p14="http://schemas.microsoft.com/office/powerpoint/2010/main" val="332816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46C5-C4B3-96E5-6D84-9772A883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668432" cy="1325563"/>
          </a:xfrm>
        </p:spPr>
        <p:txBody>
          <a:bodyPr/>
          <a:lstStyle/>
          <a:p>
            <a:r>
              <a:rPr lang="en-US" dirty="0"/>
              <a:t>fMRI (Functional magnetic resonance imaging)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BB85-7489-280A-9E3C-F2FCF480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fMRI is a type of imaging technique used to measure brain activity by detecting changes in blood flow (</a:t>
            </a:r>
            <a:r>
              <a:rPr lang="en-US" dirty="0" err="1"/>
              <a:t>ChatGPT</a:t>
            </a:r>
            <a:r>
              <a:rPr lang="en-US" dirty="0"/>
              <a:t>, 2023)</a:t>
            </a:r>
          </a:p>
          <a:p>
            <a:r>
              <a:rPr lang="en-US" dirty="0"/>
              <a:t>Scale: High (whole brain)</a:t>
            </a:r>
          </a:p>
          <a:p>
            <a:r>
              <a:rPr lang="en-US" dirty="0"/>
              <a:t>Invasiveness: Non-invasive</a:t>
            </a:r>
          </a:p>
          <a:p>
            <a:r>
              <a:rPr lang="en-US" dirty="0"/>
              <a:t>Resolution: Medium-low spatial, low temporal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49150DE5-77A2-35F8-CE1B-17B66D070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80" y="4326142"/>
            <a:ext cx="4662055" cy="2353769"/>
          </a:xfrm>
          <a:prstGeom prst="rect">
            <a:avLst/>
          </a:prstGeom>
        </p:spPr>
      </p:pic>
      <p:pic>
        <p:nvPicPr>
          <p:cNvPr id="6" name="Picture 5" descr="A picture containing text, light, traffic, red&#10;&#10;Description automatically generated">
            <a:extLst>
              <a:ext uri="{FF2B5EF4-FFF2-40B4-BE49-F238E27FC236}">
                <a16:creationId xmlns:a16="http://schemas.microsoft.com/office/drawing/2014/main" id="{9A6FB22A-641E-434E-F0E2-2B6B3DF88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7781"/>
          <a:stretch/>
        </p:blipFill>
        <p:spPr>
          <a:xfrm>
            <a:off x="2552699" y="4227818"/>
            <a:ext cx="4000501" cy="22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E4CA-5B9F-77C1-38BA-B161E7C1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 -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22053-DBE1-1CFF-F86B-4C7FC4FA7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1577"/>
            <a:ext cx="10317411" cy="4842087"/>
          </a:xfrm>
        </p:spPr>
      </p:pic>
    </p:spTree>
    <p:extLst>
      <p:ext uri="{BB962C8B-B14F-4D97-AF65-F5344CB8AC3E}">
        <p14:creationId xmlns:p14="http://schemas.microsoft.com/office/powerpoint/2010/main" val="29131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EBC4-94B1-8EAD-DDB2-B6BF6204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2631994" cy="1325563"/>
          </a:xfrm>
        </p:spPr>
        <p:txBody>
          <a:bodyPr/>
          <a:lstStyle/>
          <a:p>
            <a:r>
              <a:rPr lang="en-US" dirty="0"/>
              <a:t>EEG (Electroencephalography)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45A5-A6B8-AED8-867F-FC10F2D2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High (Whole brain)</a:t>
            </a:r>
          </a:p>
          <a:p>
            <a:r>
              <a:rPr lang="en-US" dirty="0"/>
              <a:t>Invasiveness: Non-invasive</a:t>
            </a:r>
          </a:p>
          <a:p>
            <a:r>
              <a:rPr lang="en-US" dirty="0"/>
              <a:t>Resolution: Very low spatial, medium-high temporal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2EF9F70-1D02-EAED-D3B9-B01756F67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6" y="3760687"/>
            <a:ext cx="5849566" cy="2551213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5D5A60-11F1-8387-E5DD-C6299645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34" y="0"/>
            <a:ext cx="2750820" cy="3246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2C942-03F8-C8CA-F834-AE090966BF09}"/>
              </a:ext>
            </a:extLst>
          </p:cNvPr>
          <p:cNvSpPr txBox="1"/>
          <p:nvPr/>
        </p:nvSpPr>
        <p:spPr>
          <a:xfrm>
            <a:off x="6529552" y="6440184"/>
            <a:ext cx="566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Urban, </a:t>
            </a:r>
            <a:r>
              <a:rPr lang="en-US" dirty="0" err="1"/>
              <a:t>Neuralink</a:t>
            </a:r>
            <a:r>
              <a:rPr lang="en-US" dirty="0"/>
              <a:t> and the Brain’s Magical Future, 2017</a:t>
            </a:r>
          </a:p>
        </p:txBody>
      </p:sp>
      <p:pic>
        <p:nvPicPr>
          <p:cNvPr id="7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312E53EC-3B8A-C650-861F-B409367C3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3760687"/>
            <a:ext cx="4662055" cy="2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AF4B-6D9C-E512-A4A6-58CC5026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uilding under construction&#10;&#10;Description automatically generated with low confidence">
            <a:extLst>
              <a:ext uri="{FF2B5EF4-FFF2-40B4-BE49-F238E27FC236}">
                <a16:creationId xmlns:a16="http://schemas.microsoft.com/office/drawing/2014/main" id="{B7DE2269-DF18-B261-3BBD-75141008F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04" y="510144"/>
            <a:ext cx="10357230" cy="5837712"/>
          </a:xfrm>
        </p:spPr>
      </p:pic>
      <p:pic>
        <p:nvPicPr>
          <p:cNvPr id="9" name="Picture 8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82666A06-9ABD-B0AE-0D99-B3F2A6AF7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68" y="4111932"/>
            <a:ext cx="1012187" cy="1012187"/>
          </a:xfrm>
          <a:prstGeom prst="rect">
            <a:avLst/>
          </a:prstGeom>
        </p:spPr>
      </p:pic>
      <p:pic>
        <p:nvPicPr>
          <p:cNvPr id="10" name="Picture 9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66097D40-B42B-C126-3E84-E02BB594D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32" y="4111931"/>
            <a:ext cx="1012187" cy="1012187"/>
          </a:xfrm>
          <a:prstGeom prst="rect">
            <a:avLst/>
          </a:prstGeom>
        </p:spPr>
      </p:pic>
      <p:pic>
        <p:nvPicPr>
          <p:cNvPr id="11" name="Picture 10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9E520EE8-C1F7-4EB8-F731-794D04231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53" y="4040595"/>
            <a:ext cx="1012187" cy="1012187"/>
          </a:xfrm>
          <a:prstGeom prst="rect">
            <a:avLst/>
          </a:prstGeom>
        </p:spPr>
      </p:pic>
      <p:pic>
        <p:nvPicPr>
          <p:cNvPr id="12" name="Picture 11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E3FE8216-9D12-F54D-7E02-54859C411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9" y="3914137"/>
            <a:ext cx="1012187" cy="1012187"/>
          </a:xfrm>
          <a:prstGeom prst="rect">
            <a:avLst/>
          </a:prstGeom>
        </p:spPr>
      </p:pic>
      <p:pic>
        <p:nvPicPr>
          <p:cNvPr id="13" name="Picture 12" descr="A black and red vacuum cleaner&#10;&#10;Description automatically generated with medium confidence">
            <a:extLst>
              <a:ext uri="{FF2B5EF4-FFF2-40B4-BE49-F238E27FC236}">
                <a16:creationId xmlns:a16="http://schemas.microsoft.com/office/drawing/2014/main" id="{A4B47B8A-29CF-5D00-1D77-C515CD1F8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45" y="3729311"/>
            <a:ext cx="1012187" cy="10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5D89-2E6A-9AB2-21E8-592908B9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ECoG</a:t>
            </a:r>
            <a:r>
              <a:rPr lang="en-US" dirty="0"/>
              <a:t> (electrocorticography)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ED58-7442-23ED-7526-21639C69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Scale: High</a:t>
            </a:r>
          </a:p>
          <a:p>
            <a:r>
              <a:rPr lang="en-US" dirty="0"/>
              <a:t>Invasiveness: Minimally Invasive</a:t>
            </a:r>
          </a:p>
          <a:p>
            <a:r>
              <a:rPr lang="en-US" dirty="0"/>
              <a:t>Resolution: Low spatial, high temporal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DE16636-5AEB-FF59-9D51-23FAEE5E0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94" y="443210"/>
            <a:ext cx="3311601" cy="312762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A5B5F1F-F11E-7A92-1783-75D37875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9" y="3764915"/>
            <a:ext cx="6004560" cy="2727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A77F8-6D56-E47D-639D-8B2D38C41A17}"/>
              </a:ext>
            </a:extLst>
          </p:cNvPr>
          <p:cNvSpPr txBox="1"/>
          <p:nvPr/>
        </p:nvSpPr>
        <p:spPr>
          <a:xfrm>
            <a:off x="6529552" y="6440184"/>
            <a:ext cx="566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Urban, </a:t>
            </a:r>
            <a:r>
              <a:rPr lang="en-US" dirty="0" err="1"/>
              <a:t>Neuralink</a:t>
            </a:r>
            <a:r>
              <a:rPr lang="en-US" dirty="0"/>
              <a:t> and the Brain’s Magical Future, 2017</a:t>
            </a:r>
          </a:p>
        </p:txBody>
      </p:sp>
      <p:pic>
        <p:nvPicPr>
          <p:cNvPr id="6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D4B03F52-F4D8-24AD-CEE2-ECE79BE09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7" y="3828624"/>
            <a:ext cx="4662055" cy="2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405</Words>
  <Application>Microsoft Office PowerPoint</Application>
  <PresentationFormat>Widescreen</PresentationFormat>
  <Paragraphs>56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Lecture 3  Recording Technique</vt:lpstr>
      <vt:lpstr>Overview</vt:lpstr>
      <vt:lpstr>Key Words</vt:lpstr>
      <vt:lpstr>PowerPoint Presentation</vt:lpstr>
      <vt:lpstr>fMRI (Functional magnetic resonance imaging)</vt:lpstr>
      <vt:lpstr>Side note - ChatGPT</vt:lpstr>
      <vt:lpstr>EEG (Electroencephalography)</vt:lpstr>
      <vt:lpstr>PowerPoint Presentation</vt:lpstr>
      <vt:lpstr>ECoG (electrocorticography)</vt:lpstr>
      <vt:lpstr>PowerPoint Presentation</vt:lpstr>
      <vt:lpstr>Intracellular Recording &amp; Extracellular Recording</vt:lpstr>
      <vt:lpstr>PowerPoint Presentation</vt:lpstr>
      <vt:lpstr>Multi-electrode array</vt:lpstr>
      <vt:lpstr>PowerPoint Presentation</vt:lpstr>
      <vt:lpstr>Multi-electrode array – Utah Array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Recording Technique</dc:title>
  <dc:creator>SiwenWork</dc:creator>
  <cp:lastModifiedBy>SiwenWork</cp:lastModifiedBy>
  <cp:revision>84</cp:revision>
  <dcterms:created xsi:type="dcterms:W3CDTF">2023-02-27T11:36:27Z</dcterms:created>
  <dcterms:modified xsi:type="dcterms:W3CDTF">2024-03-06T04:37:41Z</dcterms:modified>
</cp:coreProperties>
</file>